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>
      <p:cViewPr varScale="1">
        <p:scale>
          <a:sx n="56" d="100"/>
          <a:sy n="56" d="100"/>
        </p:scale>
        <p:origin x="610" y="4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7/31/2022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500" b="0" i="0">
                <a:solidFill>
                  <a:srgbClr val="374E58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rgbClr val="374E58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7/31/2022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500" b="0" i="0">
                <a:solidFill>
                  <a:srgbClr val="374E58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7/31/2022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500" b="0" i="0">
                <a:solidFill>
                  <a:srgbClr val="374E58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7/31/2022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7/31/2022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5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29483" y="904908"/>
            <a:ext cx="12829033" cy="1320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500" b="0" i="0">
                <a:solidFill>
                  <a:srgbClr val="374E58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89965" y="3878590"/>
            <a:ext cx="16308069" cy="35706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rgbClr val="374E58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7/31/2022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3282958"/>
              <a:ext cx="18288000" cy="1590675"/>
            </a:xfrm>
            <a:custGeom>
              <a:avLst/>
              <a:gdLst/>
              <a:ahLst/>
              <a:cxnLst/>
              <a:rect l="l" t="t" r="r" b="b"/>
              <a:pathLst>
                <a:path w="18288000" h="1590675">
                  <a:moveTo>
                    <a:pt x="18287998" y="1590674"/>
                  </a:moveTo>
                  <a:lnTo>
                    <a:pt x="0" y="1590674"/>
                  </a:lnTo>
                  <a:lnTo>
                    <a:pt x="0" y="0"/>
                  </a:lnTo>
                  <a:lnTo>
                    <a:pt x="18287998" y="0"/>
                  </a:lnTo>
                  <a:lnTo>
                    <a:pt x="18287998" y="1590674"/>
                  </a:lnTo>
                  <a:close/>
                </a:path>
              </a:pathLst>
            </a:custGeom>
            <a:solidFill>
              <a:srgbClr val="DFE6E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036644" y="3137003"/>
            <a:ext cx="2214880" cy="1625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0500" spc="-1185" dirty="0"/>
              <a:t>MIH</a:t>
            </a:r>
            <a:endParaRPr sz="10500" dirty="0"/>
          </a:p>
        </p:txBody>
      </p:sp>
      <p:sp>
        <p:nvSpPr>
          <p:cNvPr id="6" name="object 6"/>
          <p:cNvSpPr txBox="1"/>
          <p:nvPr/>
        </p:nvSpPr>
        <p:spPr>
          <a:xfrm>
            <a:off x="776981" y="4838700"/>
            <a:ext cx="16734155" cy="2103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7500" spc="-844" dirty="0">
                <a:solidFill>
                  <a:srgbClr val="9DB3C1"/>
                </a:solidFill>
                <a:latin typeface="Times New Roman"/>
                <a:cs typeface="Times New Roman"/>
              </a:rPr>
              <a:t>MANGGALA  INTERNATIONAL  HOSPITALITY</a:t>
            </a:r>
            <a:endParaRPr lang="en-US" sz="7500" dirty="0">
              <a:latin typeface="Times New Roman"/>
              <a:cs typeface="Times New Roman"/>
            </a:endParaRPr>
          </a:p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6000" spc="-625" dirty="0">
                <a:solidFill>
                  <a:srgbClr val="6E9177"/>
                </a:solidFill>
                <a:latin typeface="Times New Roman"/>
                <a:cs typeface="Times New Roman"/>
              </a:rPr>
              <a:t>P</a:t>
            </a:r>
            <a:r>
              <a:rPr sz="6000" spc="-860" dirty="0">
                <a:solidFill>
                  <a:srgbClr val="6E9177"/>
                </a:solidFill>
                <a:latin typeface="Times New Roman"/>
                <a:cs typeface="Times New Roman"/>
              </a:rPr>
              <a:t>T</a:t>
            </a:r>
            <a:r>
              <a:rPr sz="6000" spc="-295" dirty="0">
                <a:solidFill>
                  <a:srgbClr val="6E9177"/>
                </a:solidFill>
                <a:latin typeface="Times New Roman"/>
                <a:cs typeface="Times New Roman"/>
              </a:rPr>
              <a:t>.</a:t>
            </a:r>
            <a:r>
              <a:rPr sz="6000" spc="60" dirty="0">
                <a:solidFill>
                  <a:srgbClr val="6E9177"/>
                </a:solidFill>
                <a:latin typeface="Times New Roman"/>
                <a:cs typeface="Times New Roman"/>
              </a:rPr>
              <a:t> </a:t>
            </a:r>
            <a:r>
              <a:rPr sz="6000" spc="-675" dirty="0">
                <a:solidFill>
                  <a:srgbClr val="6E9177"/>
                </a:solidFill>
                <a:latin typeface="Times New Roman"/>
                <a:cs typeface="Times New Roman"/>
              </a:rPr>
              <a:t>M</a:t>
            </a:r>
            <a:r>
              <a:rPr sz="6000" spc="-795" dirty="0">
                <a:solidFill>
                  <a:srgbClr val="6E9177"/>
                </a:solidFill>
                <a:latin typeface="Times New Roman"/>
                <a:cs typeface="Times New Roman"/>
              </a:rPr>
              <a:t>A</a:t>
            </a:r>
            <a:r>
              <a:rPr sz="6000" spc="-565" dirty="0">
                <a:solidFill>
                  <a:srgbClr val="6E9177"/>
                </a:solidFill>
                <a:latin typeface="Times New Roman"/>
                <a:cs typeface="Times New Roman"/>
              </a:rPr>
              <a:t>N</a:t>
            </a:r>
            <a:r>
              <a:rPr sz="6000" spc="-395" dirty="0">
                <a:solidFill>
                  <a:srgbClr val="6E9177"/>
                </a:solidFill>
                <a:latin typeface="Times New Roman"/>
                <a:cs typeface="Times New Roman"/>
              </a:rPr>
              <a:t>GG</a:t>
            </a:r>
            <a:r>
              <a:rPr sz="6000" spc="-795" dirty="0">
                <a:solidFill>
                  <a:srgbClr val="6E9177"/>
                </a:solidFill>
                <a:latin typeface="Times New Roman"/>
                <a:cs typeface="Times New Roman"/>
              </a:rPr>
              <a:t>A</a:t>
            </a:r>
            <a:r>
              <a:rPr sz="6000" spc="-875" dirty="0">
                <a:solidFill>
                  <a:srgbClr val="6E9177"/>
                </a:solidFill>
                <a:latin typeface="Times New Roman"/>
                <a:cs typeface="Times New Roman"/>
              </a:rPr>
              <a:t>L</a:t>
            </a:r>
            <a:r>
              <a:rPr sz="6000" spc="-795" dirty="0">
                <a:solidFill>
                  <a:srgbClr val="6E9177"/>
                </a:solidFill>
                <a:latin typeface="Times New Roman"/>
                <a:cs typeface="Times New Roman"/>
              </a:rPr>
              <a:t>A</a:t>
            </a:r>
            <a:r>
              <a:rPr sz="6000" spc="60" dirty="0">
                <a:solidFill>
                  <a:srgbClr val="6E9177"/>
                </a:solidFill>
                <a:latin typeface="Times New Roman"/>
                <a:cs typeface="Times New Roman"/>
              </a:rPr>
              <a:t> </a:t>
            </a:r>
            <a:r>
              <a:rPr lang="en-US" sz="6000" spc="-545" dirty="0">
                <a:solidFill>
                  <a:srgbClr val="6E9177"/>
                </a:solidFill>
                <a:latin typeface="Times New Roman"/>
                <a:cs typeface="Times New Roman"/>
              </a:rPr>
              <a:t>INTERNATIONAL</a:t>
            </a:r>
            <a:r>
              <a:rPr sz="6000" spc="60" dirty="0">
                <a:solidFill>
                  <a:srgbClr val="6E9177"/>
                </a:solidFill>
                <a:latin typeface="Times New Roman"/>
                <a:cs typeface="Times New Roman"/>
              </a:rPr>
              <a:t> </a:t>
            </a:r>
            <a:r>
              <a:rPr lang="en-US" sz="6000" spc="-605" dirty="0">
                <a:solidFill>
                  <a:srgbClr val="6E9177"/>
                </a:solidFill>
                <a:latin typeface="Times New Roman"/>
                <a:cs typeface="Times New Roman"/>
              </a:rPr>
              <a:t>HOSPITALITY</a:t>
            </a:r>
            <a:endParaRPr sz="60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14350"/>
            <a:ext cx="18288000" cy="9770745"/>
            <a:chOff x="0" y="514350"/>
            <a:chExt cx="18288000" cy="977074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607398"/>
              <a:ext cx="7545126" cy="8677274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514350"/>
              <a:ext cx="18288000" cy="1285875"/>
            </a:xfrm>
            <a:custGeom>
              <a:avLst/>
              <a:gdLst/>
              <a:ahLst/>
              <a:cxnLst/>
              <a:rect l="l" t="t" r="r" b="b"/>
              <a:pathLst>
                <a:path w="18288000" h="1285875">
                  <a:moveTo>
                    <a:pt x="18287998" y="1285874"/>
                  </a:moveTo>
                  <a:lnTo>
                    <a:pt x="0" y="1285874"/>
                  </a:lnTo>
                  <a:lnTo>
                    <a:pt x="0" y="0"/>
                  </a:lnTo>
                  <a:lnTo>
                    <a:pt x="18287998" y="0"/>
                  </a:lnTo>
                  <a:lnTo>
                    <a:pt x="18287998" y="1285874"/>
                  </a:lnTo>
                  <a:close/>
                </a:path>
              </a:pathLst>
            </a:custGeom>
            <a:solidFill>
              <a:srgbClr val="374E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16000" y="390558"/>
            <a:ext cx="4587240" cy="1320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1130" dirty="0">
                <a:solidFill>
                  <a:srgbClr val="DFE6E8"/>
                </a:solidFill>
              </a:rPr>
              <a:t>ABOUT  US</a:t>
            </a:r>
            <a:endParaRPr spc="-565" dirty="0">
              <a:solidFill>
                <a:srgbClr val="DFE6E8"/>
              </a:solidFill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72451" y="2562212"/>
            <a:ext cx="5265420" cy="18827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5"/>
              </a:spcBef>
            </a:pPr>
            <a:r>
              <a:rPr sz="3500" spc="-175" dirty="0">
                <a:solidFill>
                  <a:srgbClr val="374E58"/>
                </a:solidFill>
                <a:latin typeface="Times New Roman"/>
                <a:cs typeface="Times New Roman"/>
              </a:rPr>
              <a:t>We 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believe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our 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value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makes 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us 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who 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we 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are. 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Our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success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55" dirty="0">
                <a:solidFill>
                  <a:srgbClr val="374E58"/>
                </a:solidFill>
                <a:latin typeface="Times New Roman"/>
                <a:cs typeface="Times New Roman"/>
              </a:rPr>
              <a:t>will</a:t>
            </a:r>
            <a:r>
              <a:rPr sz="3500" spc="-14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95" dirty="0">
                <a:solidFill>
                  <a:srgbClr val="374E58"/>
                </a:solidFill>
                <a:latin typeface="Times New Roman"/>
                <a:cs typeface="Times New Roman"/>
              </a:rPr>
              <a:t>firmly</a:t>
            </a:r>
            <a:r>
              <a:rPr sz="3500" spc="45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established</a:t>
            </a:r>
            <a:r>
              <a:rPr sz="3500" spc="19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by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72451" y="4419587"/>
            <a:ext cx="5270500" cy="18827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5"/>
              </a:spcBef>
            </a:pP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exceeding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guest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expectation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</a:t>
            </a:r>
            <a:r>
              <a:rPr sz="3500" spc="6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willingness</a:t>
            </a:r>
            <a:r>
              <a:rPr sz="3500" spc="-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going 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extra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5" dirty="0">
                <a:solidFill>
                  <a:srgbClr val="374E58"/>
                </a:solidFill>
                <a:latin typeface="Times New Roman"/>
                <a:cs typeface="Times New Roman"/>
              </a:rPr>
              <a:t>miles.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664658" y="2562212"/>
            <a:ext cx="8606790" cy="18827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5"/>
              </a:spcBef>
            </a:pP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Putting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customers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first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has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always</a:t>
            </a:r>
            <a:r>
              <a:rPr sz="3500" spc="-4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been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our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0" dirty="0">
                <a:solidFill>
                  <a:srgbClr val="374E58"/>
                </a:solidFill>
                <a:latin typeface="Times New Roman"/>
                <a:cs typeface="Times New Roman"/>
              </a:rPr>
              <a:t>priority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in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term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executing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our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code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 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business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conducts.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60" dirty="0">
                <a:solidFill>
                  <a:srgbClr val="374E58"/>
                </a:solidFill>
                <a:latin typeface="Times New Roman"/>
                <a:cs typeface="Times New Roman"/>
              </a:rPr>
              <a:t>Moreover,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we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emphasize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on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664658" y="4419587"/>
            <a:ext cx="8606155" cy="31210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5"/>
              </a:spcBef>
            </a:pP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</a:t>
            </a:r>
            <a:r>
              <a:rPr sz="3500" spc="9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pursuit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excellence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in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all</a:t>
            </a:r>
            <a:r>
              <a:rPr sz="3500" spc="-9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aspect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by </a:t>
            </a:r>
            <a:r>
              <a:rPr sz="3500" spc="-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working</a:t>
            </a:r>
            <a:r>
              <a:rPr sz="3500" spc="-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hard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</a:t>
            </a:r>
            <a:r>
              <a:rPr sz="3500" spc="6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upholding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our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values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 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5" dirty="0">
                <a:solidFill>
                  <a:srgbClr val="374E58"/>
                </a:solidFill>
                <a:latin typeface="Times New Roman"/>
                <a:cs typeface="Times New Roman"/>
              </a:rPr>
              <a:t>genuine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</a:t>
            </a:r>
            <a:r>
              <a:rPr sz="3500" spc="6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0" dirty="0">
                <a:solidFill>
                  <a:srgbClr val="374E58"/>
                </a:solidFill>
                <a:latin typeface="Times New Roman"/>
                <a:cs typeface="Times New Roman"/>
              </a:rPr>
              <a:t>teamwork.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15" dirty="0">
                <a:solidFill>
                  <a:srgbClr val="374E58"/>
                </a:solidFill>
                <a:latin typeface="Times New Roman"/>
                <a:cs typeface="Times New Roman"/>
              </a:rPr>
              <a:t>To</a:t>
            </a:r>
            <a:r>
              <a:rPr sz="3500" spc="4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top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all</a:t>
            </a:r>
            <a:r>
              <a:rPr sz="3500" spc="-9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that,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we 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strongly 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believe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in 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implementing </a:t>
            </a:r>
            <a:r>
              <a:rPr sz="3500" spc="-5" dirty="0">
                <a:solidFill>
                  <a:srgbClr val="374E58"/>
                </a:solidFill>
                <a:latin typeface="Times New Roman"/>
                <a:cs typeface="Times New Roman"/>
              </a:rPr>
              <a:t>integrity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 </a:t>
            </a:r>
            <a:r>
              <a:rPr sz="3500" spc="6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stay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humble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in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every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success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we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" dirty="0">
                <a:solidFill>
                  <a:srgbClr val="374E58"/>
                </a:solidFill>
                <a:latin typeface="Times New Roman"/>
                <a:cs typeface="Times New Roman"/>
              </a:rPr>
              <a:t>achieve.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81027" y="8534389"/>
            <a:ext cx="17125950" cy="12107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729855" marR="5080" indent="-7717790">
              <a:lnSpc>
                <a:spcPct val="116100"/>
              </a:lnSpc>
              <a:spcBef>
                <a:spcPts val="95"/>
              </a:spcBef>
            </a:pPr>
            <a:r>
              <a:rPr sz="3500" spc="-535" dirty="0">
                <a:solidFill>
                  <a:srgbClr val="374E58"/>
                </a:solidFill>
                <a:latin typeface="Times New Roman"/>
                <a:cs typeface="Times New Roman"/>
              </a:rPr>
              <a:t>BE</a:t>
            </a:r>
            <a:r>
              <a:rPr sz="3500" spc="-5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lang="en-US" sz="3500" spc="-530" dirty="0">
                <a:solidFill>
                  <a:srgbClr val="374E58"/>
                </a:solidFill>
                <a:latin typeface="Times New Roman"/>
                <a:cs typeface="Times New Roman"/>
              </a:rPr>
              <a:t>  </a:t>
            </a:r>
            <a:r>
              <a:rPr sz="3500" spc="-465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-459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lang="en-US" sz="3500" spc="-459" dirty="0">
                <a:solidFill>
                  <a:srgbClr val="374E58"/>
                </a:solidFill>
                <a:latin typeface="Times New Roman"/>
                <a:cs typeface="Times New Roman"/>
              </a:rPr>
              <a:t>  </a:t>
            </a:r>
            <a:r>
              <a:rPr sz="3500" spc="-450" dirty="0">
                <a:solidFill>
                  <a:srgbClr val="374E58"/>
                </a:solidFill>
                <a:latin typeface="Times New Roman"/>
                <a:cs typeface="Times New Roman"/>
              </a:rPr>
              <a:t>PART</a:t>
            </a:r>
            <a:r>
              <a:rPr lang="en-US" sz="3500" spc="-450" dirty="0">
                <a:solidFill>
                  <a:srgbClr val="374E58"/>
                </a:solidFill>
                <a:latin typeface="Times New Roman"/>
                <a:cs typeface="Times New Roman"/>
              </a:rPr>
              <a:t>   </a:t>
            </a:r>
            <a:r>
              <a:rPr sz="3500" spc="-105" dirty="0">
                <a:solidFill>
                  <a:srgbClr val="374E58"/>
                </a:solidFill>
                <a:latin typeface="Times New Roman"/>
                <a:cs typeface="Times New Roman"/>
              </a:rPr>
              <a:t>OF </a:t>
            </a:r>
            <a:r>
              <a:rPr sz="3500" spc="-390" dirty="0">
                <a:solidFill>
                  <a:srgbClr val="374E58"/>
                </a:solidFill>
                <a:latin typeface="Times New Roman"/>
                <a:cs typeface="Times New Roman"/>
              </a:rPr>
              <a:t>MANGGALA</a:t>
            </a:r>
            <a:r>
              <a:rPr sz="3500" spc="-38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lang="en-US" sz="3500" spc="-385" dirty="0">
                <a:solidFill>
                  <a:srgbClr val="374E58"/>
                </a:solidFill>
                <a:latin typeface="Times New Roman"/>
                <a:cs typeface="Times New Roman"/>
              </a:rPr>
              <a:t>  </a:t>
            </a:r>
            <a:r>
              <a:rPr sz="3500" spc="-375" dirty="0">
                <a:solidFill>
                  <a:srgbClr val="374E58"/>
                </a:solidFill>
                <a:latin typeface="Times New Roman"/>
                <a:cs typeface="Times New Roman"/>
              </a:rPr>
              <a:t>INTERNATIONAL</a:t>
            </a:r>
            <a:r>
              <a:rPr sz="3500" spc="-37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lang="en-US" sz="3500" spc="-370" dirty="0">
                <a:solidFill>
                  <a:srgbClr val="374E58"/>
                </a:solidFill>
                <a:latin typeface="Times New Roman"/>
                <a:cs typeface="Times New Roman"/>
              </a:rPr>
              <a:t>  </a:t>
            </a:r>
            <a:r>
              <a:rPr sz="3500" spc="-380" dirty="0">
                <a:solidFill>
                  <a:srgbClr val="374E58"/>
                </a:solidFill>
                <a:latin typeface="Times New Roman"/>
                <a:cs typeface="Times New Roman"/>
              </a:rPr>
              <a:t>HOSPITALITY</a:t>
            </a:r>
            <a:r>
              <a:rPr sz="3500" spc="-3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14" dirty="0">
                <a:solidFill>
                  <a:srgbClr val="374E58"/>
                </a:solidFill>
                <a:latin typeface="Times New Roman"/>
                <a:cs typeface="Times New Roman"/>
              </a:rPr>
              <a:t>– </a:t>
            </a:r>
            <a:r>
              <a:rPr sz="3500" spc="-465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-459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lang="en-US" sz="3500" spc="-459" dirty="0">
                <a:solidFill>
                  <a:srgbClr val="374E58"/>
                </a:solidFill>
                <a:latin typeface="Times New Roman"/>
                <a:cs typeface="Times New Roman"/>
              </a:rPr>
              <a:t>  </a:t>
            </a:r>
            <a:r>
              <a:rPr sz="3500" spc="-310" dirty="0">
                <a:solidFill>
                  <a:srgbClr val="374E58"/>
                </a:solidFill>
                <a:latin typeface="Times New Roman"/>
                <a:cs typeface="Times New Roman"/>
              </a:rPr>
              <a:t>PROUD</a:t>
            </a:r>
            <a:r>
              <a:rPr sz="3500" spc="-30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lang="en-US" sz="3500" spc="-305" dirty="0">
                <a:solidFill>
                  <a:srgbClr val="374E58"/>
                </a:solidFill>
                <a:latin typeface="Times New Roman"/>
                <a:cs typeface="Times New Roman"/>
              </a:rPr>
              <a:t>  </a:t>
            </a:r>
            <a:r>
              <a:rPr sz="3500" spc="-105" dirty="0">
                <a:solidFill>
                  <a:srgbClr val="374E58"/>
                </a:solidFill>
                <a:latin typeface="Times New Roman"/>
                <a:cs typeface="Times New Roman"/>
              </a:rPr>
              <a:t>OF </a:t>
            </a:r>
            <a:r>
              <a:rPr sz="3500" spc="-425" dirty="0">
                <a:solidFill>
                  <a:srgbClr val="374E58"/>
                </a:solidFill>
                <a:latin typeface="Times New Roman"/>
                <a:cs typeface="Times New Roman"/>
              </a:rPr>
              <a:t>THRIVE</a:t>
            </a:r>
            <a:r>
              <a:rPr lang="en-US" sz="3500" spc="-4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lang="en-US" sz="3500" spc="-420" dirty="0">
                <a:solidFill>
                  <a:srgbClr val="374E58"/>
                </a:solidFill>
                <a:latin typeface="Times New Roman"/>
                <a:cs typeface="Times New Roman"/>
              </a:rPr>
              <a:t>EXCELLENCE</a:t>
            </a:r>
            <a:r>
              <a:rPr sz="3500" spc="-4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40" dirty="0">
                <a:solidFill>
                  <a:srgbClr val="374E58"/>
                </a:solidFill>
                <a:latin typeface="Times New Roman"/>
                <a:cs typeface="Times New Roman"/>
              </a:rPr>
              <a:t>CULTURE</a:t>
            </a:r>
            <a:endParaRPr sz="35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5776" y="2622716"/>
            <a:ext cx="5657850" cy="4686300"/>
          </a:xfrm>
          <a:custGeom>
            <a:avLst/>
            <a:gdLst/>
            <a:ahLst/>
            <a:cxnLst/>
            <a:rect l="l" t="t" r="r" b="b"/>
            <a:pathLst>
              <a:path w="5657850" h="4686300">
                <a:moveTo>
                  <a:pt x="5289870" y="4686300"/>
                </a:moveTo>
                <a:lnTo>
                  <a:pt x="367925" y="4686300"/>
                </a:lnTo>
                <a:lnTo>
                  <a:pt x="321865" y="4683426"/>
                </a:lnTo>
                <a:lnTo>
                  <a:pt x="277486" y="4675037"/>
                </a:lnTo>
                <a:lnTo>
                  <a:pt x="235137" y="4661482"/>
                </a:lnTo>
                <a:lnTo>
                  <a:pt x="195167" y="4643108"/>
                </a:lnTo>
                <a:lnTo>
                  <a:pt x="157925" y="4620265"/>
                </a:lnTo>
                <a:lnTo>
                  <a:pt x="123758" y="4593301"/>
                </a:lnTo>
                <a:lnTo>
                  <a:pt x="93016" y="4562565"/>
                </a:lnTo>
                <a:lnTo>
                  <a:pt x="66047" y="4528405"/>
                </a:lnTo>
                <a:lnTo>
                  <a:pt x="43199" y="4491169"/>
                </a:lnTo>
                <a:lnTo>
                  <a:pt x="24822" y="4451207"/>
                </a:lnTo>
                <a:lnTo>
                  <a:pt x="11264" y="4408866"/>
                </a:lnTo>
                <a:lnTo>
                  <a:pt x="2874" y="4364496"/>
                </a:lnTo>
                <a:lnTo>
                  <a:pt x="0" y="4318444"/>
                </a:lnTo>
                <a:lnTo>
                  <a:pt x="0" y="367855"/>
                </a:lnTo>
                <a:lnTo>
                  <a:pt x="2874" y="321804"/>
                </a:lnTo>
                <a:lnTo>
                  <a:pt x="11264" y="277433"/>
                </a:lnTo>
                <a:lnTo>
                  <a:pt x="24822" y="235093"/>
                </a:lnTo>
                <a:lnTo>
                  <a:pt x="43199" y="195130"/>
                </a:lnTo>
                <a:lnTo>
                  <a:pt x="66047" y="157895"/>
                </a:lnTo>
                <a:lnTo>
                  <a:pt x="93016" y="123734"/>
                </a:lnTo>
                <a:lnTo>
                  <a:pt x="123758" y="92998"/>
                </a:lnTo>
                <a:lnTo>
                  <a:pt x="157925" y="66034"/>
                </a:lnTo>
                <a:lnTo>
                  <a:pt x="195167" y="43191"/>
                </a:lnTo>
                <a:lnTo>
                  <a:pt x="235137" y="24818"/>
                </a:lnTo>
                <a:lnTo>
                  <a:pt x="277486" y="11262"/>
                </a:lnTo>
                <a:lnTo>
                  <a:pt x="321865" y="2873"/>
                </a:lnTo>
                <a:lnTo>
                  <a:pt x="367925" y="0"/>
                </a:lnTo>
                <a:lnTo>
                  <a:pt x="5289870" y="0"/>
                </a:lnTo>
                <a:lnTo>
                  <a:pt x="5335930" y="2873"/>
                </a:lnTo>
                <a:lnTo>
                  <a:pt x="5380309" y="11262"/>
                </a:lnTo>
                <a:lnTo>
                  <a:pt x="5422658" y="24818"/>
                </a:lnTo>
                <a:lnTo>
                  <a:pt x="5462628" y="43191"/>
                </a:lnTo>
                <a:lnTo>
                  <a:pt x="5499871" y="66034"/>
                </a:lnTo>
                <a:lnTo>
                  <a:pt x="5534037" y="92998"/>
                </a:lnTo>
                <a:lnTo>
                  <a:pt x="5564780" y="123734"/>
                </a:lnTo>
                <a:lnTo>
                  <a:pt x="5591749" y="157895"/>
                </a:lnTo>
                <a:lnTo>
                  <a:pt x="5614596" y="195130"/>
                </a:lnTo>
                <a:lnTo>
                  <a:pt x="5632973" y="235093"/>
                </a:lnTo>
                <a:lnTo>
                  <a:pt x="5646531" y="277433"/>
                </a:lnTo>
                <a:lnTo>
                  <a:pt x="5654921" y="321804"/>
                </a:lnTo>
                <a:lnTo>
                  <a:pt x="5657796" y="367855"/>
                </a:lnTo>
                <a:lnTo>
                  <a:pt x="5657796" y="4318444"/>
                </a:lnTo>
                <a:lnTo>
                  <a:pt x="5654921" y="4364496"/>
                </a:lnTo>
                <a:lnTo>
                  <a:pt x="5646531" y="4408866"/>
                </a:lnTo>
                <a:lnTo>
                  <a:pt x="5632973" y="4451207"/>
                </a:lnTo>
                <a:lnTo>
                  <a:pt x="5614596" y="4491169"/>
                </a:lnTo>
                <a:lnTo>
                  <a:pt x="5591749" y="4528405"/>
                </a:lnTo>
                <a:lnTo>
                  <a:pt x="5564780" y="4562565"/>
                </a:lnTo>
                <a:lnTo>
                  <a:pt x="5534037" y="4593301"/>
                </a:lnTo>
                <a:lnTo>
                  <a:pt x="5499871" y="4620265"/>
                </a:lnTo>
                <a:lnTo>
                  <a:pt x="5462628" y="4643108"/>
                </a:lnTo>
                <a:lnTo>
                  <a:pt x="5422658" y="4661482"/>
                </a:lnTo>
                <a:lnTo>
                  <a:pt x="5380309" y="4675037"/>
                </a:lnTo>
                <a:lnTo>
                  <a:pt x="5335930" y="4683426"/>
                </a:lnTo>
                <a:lnTo>
                  <a:pt x="5289870" y="4686300"/>
                </a:lnTo>
                <a:close/>
              </a:path>
            </a:pathLst>
          </a:custGeom>
          <a:solidFill>
            <a:srgbClr val="F2F4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326208" y="904907"/>
            <a:ext cx="13675360" cy="1320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140" dirty="0"/>
              <a:t>V</a:t>
            </a:r>
            <a:r>
              <a:rPr spc="-770" dirty="0"/>
              <a:t>I</a:t>
            </a:r>
            <a:r>
              <a:rPr spc="-570" dirty="0"/>
              <a:t>S</a:t>
            </a:r>
            <a:r>
              <a:rPr spc="-770" dirty="0"/>
              <a:t>I</a:t>
            </a:r>
            <a:r>
              <a:rPr spc="325" dirty="0"/>
              <a:t>O</a:t>
            </a:r>
            <a:r>
              <a:rPr spc="-810" dirty="0"/>
              <a:t>N</a:t>
            </a:r>
            <a:r>
              <a:rPr spc="-1100" dirty="0"/>
              <a:t>,</a:t>
            </a:r>
            <a:r>
              <a:rPr spc="80" dirty="0"/>
              <a:t> </a:t>
            </a:r>
            <a:r>
              <a:rPr spc="-960" dirty="0"/>
              <a:t>M</a:t>
            </a:r>
            <a:r>
              <a:rPr spc="-770" dirty="0"/>
              <a:t>I</a:t>
            </a:r>
            <a:r>
              <a:rPr spc="-570" dirty="0"/>
              <a:t>SS</a:t>
            </a:r>
            <a:r>
              <a:rPr spc="-770" dirty="0"/>
              <a:t>I</a:t>
            </a:r>
            <a:r>
              <a:rPr spc="325" dirty="0"/>
              <a:t>O</a:t>
            </a:r>
            <a:r>
              <a:rPr spc="-810" dirty="0"/>
              <a:t>N</a:t>
            </a:r>
            <a:r>
              <a:rPr spc="-1100" dirty="0"/>
              <a:t>,</a:t>
            </a:r>
            <a:r>
              <a:rPr spc="80" dirty="0"/>
              <a:t> </a:t>
            </a:r>
            <a:r>
              <a:rPr spc="-1130" dirty="0"/>
              <a:t>A</a:t>
            </a:r>
            <a:r>
              <a:rPr spc="-810" dirty="0"/>
              <a:t>N</a:t>
            </a:r>
            <a:r>
              <a:rPr spc="-905" dirty="0"/>
              <a:t>D</a:t>
            </a:r>
            <a:r>
              <a:rPr spc="80" dirty="0"/>
              <a:t> </a:t>
            </a:r>
            <a:r>
              <a:rPr spc="-1140" dirty="0"/>
              <a:t>V</a:t>
            </a:r>
            <a:r>
              <a:rPr spc="-1130" dirty="0"/>
              <a:t>A</a:t>
            </a:r>
            <a:r>
              <a:rPr spc="-1245" dirty="0"/>
              <a:t>L</a:t>
            </a:r>
            <a:r>
              <a:rPr spc="-1180" dirty="0"/>
              <a:t>U</a:t>
            </a:r>
            <a:r>
              <a:rPr spc="-1075" dirty="0"/>
              <a:t>E</a:t>
            </a:r>
            <a:r>
              <a:rPr spc="-565" dirty="0"/>
              <a:t>S</a:t>
            </a:r>
          </a:p>
        </p:txBody>
      </p:sp>
      <p:sp>
        <p:nvSpPr>
          <p:cNvPr id="4" name="object 4"/>
          <p:cNvSpPr/>
          <p:nvPr/>
        </p:nvSpPr>
        <p:spPr>
          <a:xfrm>
            <a:off x="6315110" y="2622716"/>
            <a:ext cx="5657850" cy="6638925"/>
          </a:xfrm>
          <a:custGeom>
            <a:avLst/>
            <a:gdLst/>
            <a:ahLst/>
            <a:cxnLst/>
            <a:rect l="l" t="t" r="r" b="b"/>
            <a:pathLst>
              <a:path w="5657850" h="6638925">
                <a:moveTo>
                  <a:pt x="5289853" y="6638924"/>
                </a:moveTo>
                <a:lnTo>
                  <a:pt x="367924" y="6638924"/>
                </a:lnTo>
                <a:lnTo>
                  <a:pt x="321864" y="6636048"/>
                </a:lnTo>
                <a:lnTo>
                  <a:pt x="277485" y="6627653"/>
                </a:lnTo>
                <a:lnTo>
                  <a:pt x="235137" y="6614088"/>
                </a:lnTo>
                <a:lnTo>
                  <a:pt x="195167" y="6595702"/>
                </a:lnTo>
                <a:lnTo>
                  <a:pt x="157924" y="6572843"/>
                </a:lnTo>
                <a:lnTo>
                  <a:pt x="123757" y="6545860"/>
                </a:lnTo>
                <a:lnTo>
                  <a:pt x="93015" y="6515102"/>
                </a:lnTo>
                <a:lnTo>
                  <a:pt x="66046" y="6480917"/>
                </a:lnTo>
                <a:lnTo>
                  <a:pt x="43199" y="6443656"/>
                </a:lnTo>
                <a:lnTo>
                  <a:pt x="24822" y="6403665"/>
                </a:lnTo>
                <a:lnTo>
                  <a:pt x="11264" y="6361295"/>
                </a:lnTo>
                <a:lnTo>
                  <a:pt x="2874" y="6316893"/>
                </a:lnTo>
                <a:lnTo>
                  <a:pt x="0" y="6270809"/>
                </a:lnTo>
                <a:lnTo>
                  <a:pt x="0" y="368114"/>
                </a:lnTo>
                <a:lnTo>
                  <a:pt x="2874" y="322030"/>
                </a:lnTo>
                <a:lnTo>
                  <a:pt x="11264" y="277628"/>
                </a:lnTo>
                <a:lnTo>
                  <a:pt x="24822" y="235258"/>
                </a:lnTo>
                <a:lnTo>
                  <a:pt x="43199" y="195267"/>
                </a:lnTo>
                <a:lnTo>
                  <a:pt x="66046" y="158006"/>
                </a:lnTo>
                <a:lnTo>
                  <a:pt x="93015" y="123821"/>
                </a:lnTo>
                <a:lnTo>
                  <a:pt x="123757" y="93063"/>
                </a:lnTo>
                <a:lnTo>
                  <a:pt x="157924" y="66080"/>
                </a:lnTo>
                <a:lnTo>
                  <a:pt x="195167" y="43221"/>
                </a:lnTo>
                <a:lnTo>
                  <a:pt x="235137" y="24835"/>
                </a:lnTo>
                <a:lnTo>
                  <a:pt x="277485" y="11270"/>
                </a:lnTo>
                <a:lnTo>
                  <a:pt x="321864" y="2875"/>
                </a:lnTo>
                <a:lnTo>
                  <a:pt x="367924" y="0"/>
                </a:lnTo>
                <a:lnTo>
                  <a:pt x="5289853" y="0"/>
                </a:lnTo>
                <a:lnTo>
                  <a:pt x="5335913" y="2875"/>
                </a:lnTo>
                <a:lnTo>
                  <a:pt x="5380292" y="11270"/>
                </a:lnTo>
                <a:lnTo>
                  <a:pt x="5422641" y="24835"/>
                </a:lnTo>
                <a:lnTo>
                  <a:pt x="5462611" y="43221"/>
                </a:lnTo>
                <a:lnTo>
                  <a:pt x="5499853" y="66080"/>
                </a:lnTo>
                <a:lnTo>
                  <a:pt x="5534020" y="93063"/>
                </a:lnTo>
                <a:lnTo>
                  <a:pt x="5564762" y="123821"/>
                </a:lnTo>
                <a:lnTo>
                  <a:pt x="5591731" y="158006"/>
                </a:lnTo>
                <a:lnTo>
                  <a:pt x="5614578" y="195267"/>
                </a:lnTo>
                <a:lnTo>
                  <a:pt x="5632955" y="235258"/>
                </a:lnTo>
                <a:lnTo>
                  <a:pt x="5646513" y="277628"/>
                </a:lnTo>
                <a:lnTo>
                  <a:pt x="5654904" y="322030"/>
                </a:lnTo>
                <a:lnTo>
                  <a:pt x="5657778" y="368114"/>
                </a:lnTo>
                <a:lnTo>
                  <a:pt x="5657778" y="6270809"/>
                </a:lnTo>
                <a:lnTo>
                  <a:pt x="5654904" y="6316893"/>
                </a:lnTo>
                <a:lnTo>
                  <a:pt x="5646513" y="6361295"/>
                </a:lnTo>
                <a:lnTo>
                  <a:pt x="5632955" y="6403665"/>
                </a:lnTo>
                <a:lnTo>
                  <a:pt x="5614578" y="6443656"/>
                </a:lnTo>
                <a:lnTo>
                  <a:pt x="5591731" y="6480917"/>
                </a:lnTo>
                <a:lnTo>
                  <a:pt x="5564762" y="6515102"/>
                </a:lnTo>
                <a:lnTo>
                  <a:pt x="5534020" y="6545860"/>
                </a:lnTo>
                <a:lnTo>
                  <a:pt x="5499853" y="6572843"/>
                </a:lnTo>
                <a:lnTo>
                  <a:pt x="5462611" y="6595702"/>
                </a:lnTo>
                <a:lnTo>
                  <a:pt x="5422641" y="6614088"/>
                </a:lnTo>
                <a:lnTo>
                  <a:pt x="5380292" y="6627653"/>
                </a:lnTo>
                <a:lnTo>
                  <a:pt x="5335913" y="6636048"/>
                </a:lnTo>
                <a:lnTo>
                  <a:pt x="5289853" y="6638924"/>
                </a:lnTo>
                <a:close/>
              </a:path>
            </a:pathLst>
          </a:custGeom>
          <a:solidFill>
            <a:srgbClr val="DFE6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344426" y="2622716"/>
            <a:ext cx="5657850" cy="4686300"/>
          </a:xfrm>
          <a:custGeom>
            <a:avLst/>
            <a:gdLst/>
            <a:ahLst/>
            <a:cxnLst/>
            <a:rect l="l" t="t" r="r" b="b"/>
            <a:pathLst>
              <a:path w="5657850" h="4686300">
                <a:moveTo>
                  <a:pt x="5289870" y="4686300"/>
                </a:moveTo>
                <a:lnTo>
                  <a:pt x="367925" y="4686300"/>
                </a:lnTo>
                <a:lnTo>
                  <a:pt x="321865" y="4683426"/>
                </a:lnTo>
                <a:lnTo>
                  <a:pt x="277486" y="4675037"/>
                </a:lnTo>
                <a:lnTo>
                  <a:pt x="235137" y="4661482"/>
                </a:lnTo>
                <a:lnTo>
                  <a:pt x="195167" y="4643108"/>
                </a:lnTo>
                <a:lnTo>
                  <a:pt x="157925" y="4620265"/>
                </a:lnTo>
                <a:lnTo>
                  <a:pt x="123758" y="4593301"/>
                </a:lnTo>
                <a:lnTo>
                  <a:pt x="93016" y="4562565"/>
                </a:lnTo>
                <a:lnTo>
                  <a:pt x="66047" y="4528405"/>
                </a:lnTo>
                <a:lnTo>
                  <a:pt x="43199" y="4491169"/>
                </a:lnTo>
                <a:lnTo>
                  <a:pt x="24822" y="4451207"/>
                </a:lnTo>
                <a:lnTo>
                  <a:pt x="11264" y="4408866"/>
                </a:lnTo>
                <a:lnTo>
                  <a:pt x="2874" y="4364496"/>
                </a:lnTo>
                <a:lnTo>
                  <a:pt x="0" y="4318444"/>
                </a:lnTo>
                <a:lnTo>
                  <a:pt x="0" y="367855"/>
                </a:lnTo>
                <a:lnTo>
                  <a:pt x="2874" y="321804"/>
                </a:lnTo>
                <a:lnTo>
                  <a:pt x="11264" y="277433"/>
                </a:lnTo>
                <a:lnTo>
                  <a:pt x="24822" y="235093"/>
                </a:lnTo>
                <a:lnTo>
                  <a:pt x="43199" y="195130"/>
                </a:lnTo>
                <a:lnTo>
                  <a:pt x="66047" y="157895"/>
                </a:lnTo>
                <a:lnTo>
                  <a:pt x="93016" y="123734"/>
                </a:lnTo>
                <a:lnTo>
                  <a:pt x="123758" y="92998"/>
                </a:lnTo>
                <a:lnTo>
                  <a:pt x="157925" y="66034"/>
                </a:lnTo>
                <a:lnTo>
                  <a:pt x="195167" y="43191"/>
                </a:lnTo>
                <a:lnTo>
                  <a:pt x="235137" y="24818"/>
                </a:lnTo>
                <a:lnTo>
                  <a:pt x="277486" y="11262"/>
                </a:lnTo>
                <a:lnTo>
                  <a:pt x="321865" y="2873"/>
                </a:lnTo>
                <a:lnTo>
                  <a:pt x="367925" y="0"/>
                </a:lnTo>
                <a:lnTo>
                  <a:pt x="5289870" y="0"/>
                </a:lnTo>
                <a:lnTo>
                  <a:pt x="5335930" y="2873"/>
                </a:lnTo>
                <a:lnTo>
                  <a:pt x="5380309" y="11262"/>
                </a:lnTo>
                <a:lnTo>
                  <a:pt x="5422658" y="24818"/>
                </a:lnTo>
                <a:lnTo>
                  <a:pt x="5462628" y="43191"/>
                </a:lnTo>
                <a:lnTo>
                  <a:pt x="5499871" y="66034"/>
                </a:lnTo>
                <a:lnTo>
                  <a:pt x="5534037" y="92998"/>
                </a:lnTo>
                <a:lnTo>
                  <a:pt x="5564780" y="123734"/>
                </a:lnTo>
                <a:lnTo>
                  <a:pt x="5591749" y="157895"/>
                </a:lnTo>
                <a:lnTo>
                  <a:pt x="5614596" y="195130"/>
                </a:lnTo>
                <a:lnTo>
                  <a:pt x="5632973" y="235093"/>
                </a:lnTo>
                <a:lnTo>
                  <a:pt x="5646531" y="277433"/>
                </a:lnTo>
                <a:lnTo>
                  <a:pt x="5654921" y="321804"/>
                </a:lnTo>
                <a:lnTo>
                  <a:pt x="5657796" y="367855"/>
                </a:lnTo>
                <a:lnTo>
                  <a:pt x="5657796" y="4318444"/>
                </a:lnTo>
                <a:lnTo>
                  <a:pt x="5654921" y="4364496"/>
                </a:lnTo>
                <a:lnTo>
                  <a:pt x="5646531" y="4408866"/>
                </a:lnTo>
                <a:lnTo>
                  <a:pt x="5632973" y="4451207"/>
                </a:lnTo>
                <a:lnTo>
                  <a:pt x="5614596" y="4491169"/>
                </a:lnTo>
                <a:lnTo>
                  <a:pt x="5591749" y="4528405"/>
                </a:lnTo>
                <a:lnTo>
                  <a:pt x="5564780" y="4562565"/>
                </a:lnTo>
                <a:lnTo>
                  <a:pt x="5534037" y="4593301"/>
                </a:lnTo>
                <a:lnTo>
                  <a:pt x="5499871" y="4620265"/>
                </a:lnTo>
                <a:lnTo>
                  <a:pt x="5462628" y="4643108"/>
                </a:lnTo>
                <a:lnTo>
                  <a:pt x="5422658" y="4661482"/>
                </a:lnTo>
                <a:lnTo>
                  <a:pt x="5380309" y="4675037"/>
                </a:lnTo>
                <a:lnTo>
                  <a:pt x="5335930" y="4683426"/>
                </a:lnTo>
                <a:lnTo>
                  <a:pt x="5289870" y="4686300"/>
                </a:lnTo>
                <a:close/>
              </a:path>
            </a:pathLst>
          </a:custGeom>
          <a:solidFill>
            <a:srgbClr val="F2FAD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63550" y="2667165"/>
            <a:ext cx="15093315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993765" algn="l"/>
                <a:tab pos="12023090" algn="l"/>
              </a:tabLst>
            </a:pPr>
            <a:r>
              <a:rPr sz="4500" spc="170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4500" spc="-625" dirty="0">
                <a:solidFill>
                  <a:srgbClr val="374E58"/>
                </a:solidFill>
                <a:latin typeface="Times New Roman"/>
                <a:cs typeface="Times New Roman"/>
              </a:rPr>
              <a:t>U</a:t>
            </a:r>
            <a:r>
              <a:rPr sz="4500" spc="-575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4500" spc="4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4500" spc="-600" dirty="0">
                <a:solidFill>
                  <a:srgbClr val="374E58"/>
                </a:solidFill>
                <a:latin typeface="Times New Roman"/>
                <a:cs typeface="Times New Roman"/>
              </a:rPr>
              <a:t>V</a:t>
            </a:r>
            <a:r>
              <a:rPr sz="4500" spc="-405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4500" spc="-300" dirty="0">
                <a:solidFill>
                  <a:srgbClr val="374E58"/>
                </a:solidFill>
                <a:latin typeface="Times New Roman"/>
                <a:cs typeface="Times New Roman"/>
              </a:rPr>
              <a:t>S</a:t>
            </a:r>
            <a:r>
              <a:rPr sz="4500" spc="-405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4500" spc="170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4500" spc="-42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4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4500" spc="170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4500" spc="-625" dirty="0">
                <a:solidFill>
                  <a:srgbClr val="374E58"/>
                </a:solidFill>
                <a:latin typeface="Times New Roman"/>
                <a:cs typeface="Times New Roman"/>
              </a:rPr>
              <a:t>U</a:t>
            </a:r>
            <a:r>
              <a:rPr sz="4500" spc="-575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4500" spc="4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4500" spc="-505" dirty="0">
                <a:solidFill>
                  <a:srgbClr val="374E58"/>
                </a:solidFill>
                <a:latin typeface="Times New Roman"/>
                <a:cs typeface="Times New Roman"/>
              </a:rPr>
              <a:t>M</a:t>
            </a:r>
            <a:r>
              <a:rPr sz="4500" spc="-405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4500" spc="-300" dirty="0">
                <a:solidFill>
                  <a:srgbClr val="374E58"/>
                </a:solidFill>
                <a:latin typeface="Times New Roman"/>
                <a:cs typeface="Times New Roman"/>
              </a:rPr>
              <a:t>SS</a:t>
            </a:r>
            <a:r>
              <a:rPr sz="4500" spc="-405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4500" spc="170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4500" spc="-42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4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4500" spc="170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4500" spc="-625" dirty="0">
                <a:solidFill>
                  <a:srgbClr val="374E58"/>
                </a:solidFill>
                <a:latin typeface="Times New Roman"/>
                <a:cs typeface="Times New Roman"/>
              </a:rPr>
              <a:t>U</a:t>
            </a:r>
            <a:r>
              <a:rPr sz="4500" spc="-575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4500" spc="4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4500" spc="-600" dirty="0">
                <a:solidFill>
                  <a:srgbClr val="374E58"/>
                </a:solidFill>
                <a:latin typeface="Times New Roman"/>
                <a:cs typeface="Times New Roman"/>
              </a:rPr>
              <a:t>V</a:t>
            </a:r>
            <a:r>
              <a:rPr sz="4500" spc="-595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4500" spc="-660" dirty="0">
                <a:solidFill>
                  <a:srgbClr val="374E58"/>
                </a:solidFill>
                <a:latin typeface="Times New Roman"/>
                <a:cs typeface="Times New Roman"/>
              </a:rPr>
              <a:t>L</a:t>
            </a:r>
            <a:r>
              <a:rPr sz="4500" spc="-625" dirty="0">
                <a:solidFill>
                  <a:srgbClr val="374E58"/>
                </a:solidFill>
                <a:latin typeface="Times New Roman"/>
                <a:cs typeface="Times New Roman"/>
              </a:rPr>
              <a:t>U</a:t>
            </a:r>
            <a:r>
              <a:rPr sz="4500" spc="-570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4500" spc="-300" dirty="0">
                <a:solidFill>
                  <a:srgbClr val="374E58"/>
                </a:solidFill>
                <a:latin typeface="Times New Roman"/>
                <a:cs typeface="Times New Roman"/>
              </a:rPr>
              <a:t>S</a:t>
            </a:r>
            <a:endParaRPr sz="45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63550" y="3800463"/>
            <a:ext cx="5196205" cy="25019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5"/>
              </a:spcBef>
            </a:pPr>
            <a:r>
              <a:rPr sz="3500" spc="-60" dirty="0">
                <a:solidFill>
                  <a:srgbClr val="374E58"/>
                </a:solidFill>
                <a:latin typeface="Times New Roman"/>
                <a:cs typeface="Times New Roman"/>
              </a:rPr>
              <a:t>Becoming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</a:t>
            </a:r>
            <a:r>
              <a:rPr sz="3500" spc="9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leading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hospitality</a:t>
            </a:r>
            <a:r>
              <a:rPr sz="3500" spc="-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management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company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recognized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for </a:t>
            </a:r>
            <a:r>
              <a:rPr sz="3500" spc="-5" dirty="0">
                <a:solidFill>
                  <a:srgbClr val="374E58"/>
                </a:solidFill>
                <a:latin typeface="Times New Roman"/>
                <a:cs typeface="Times New Roman"/>
              </a:rPr>
              <a:t>its 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5" dirty="0">
                <a:solidFill>
                  <a:srgbClr val="374E58"/>
                </a:solidFill>
                <a:latin typeface="Times New Roman"/>
                <a:cs typeface="Times New Roman"/>
              </a:rPr>
              <a:t>genuine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services</a:t>
            </a:r>
            <a:endParaRPr sz="3500" dirty="0">
              <a:latin typeface="Times New Roman"/>
              <a:cs typeface="Times New Roman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6896100" y="4162426"/>
            <a:ext cx="123825" cy="2600325"/>
            <a:chOff x="6896100" y="4162426"/>
            <a:chExt cx="123825" cy="2600325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96100" y="4162426"/>
              <a:ext cx="123825" cy="12382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96100" y="5400676"/>
              <a:ext cx="123825" cy="123824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896100" y="6638925"/>
              <a:ext cx="123825" cy="123824"/>
            </a:xfrm>
            <a:prstGeom prst="rect">
              <a:avLst/>
            </a:prstGeom>
          </p:spPr>
        </p:pic>
      </p:grpSp>
      <p:sp>
        <p:nvSpPr>
          <p:cNvPr id="12" name="object 12"/>
          <p:cNvSpPr txBox="1"/>
          <p:nvPr/>
        </p:nvSpPr>
        <p:spPr>
          <a:xfrm>
            <a:off x="7200850" y="3800463"/>
            <a:ext cx="4535805" cy="43592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74295">
              <a:lnSpc>
                <a:spcPct val="116100"/>
              </a:lnSpc>
              <a:spcBef>
                <a:spcPts val="95"/>
              </a:spcBef>
            </a:pP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Inspire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our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people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 </a:t>
            </a:r>
            <a:r>
              <a:rPr sz="3500" spc="6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partners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to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be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their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best.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Exceed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guest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expectation</a:t>
            </a:r>
            <a:endParaRPr sz="3500" dirty="0">
              <a:latin typeface="Times New Roman"/>
              <a:cs typeface="Times New Roman"/>
            </a:endParaRPr>
          </a:p>
          <a:p>
            <a:pPr marL="12700" marR="5080">
              <a:lnSpc>
                <a:spcPts val="4880"/>
              </a:lnSpc>
              <a:spcBef>
                <a:spcPts val="85"/>
              </a:spcBef>
            </a:pPr>
            <a:r>
              <a:rPr sz="3500" spc="-65" dirty="0">
                <a:solidFill>
                  <a:srgbClr val="374E58"/>
                </a:solidFill>
                <a:latin typeface="Times New Roman"/>
                <a:cs typeface="Times New Roman"/>
              </a:rPr>
              <a:t>Attain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highest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level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 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operational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effectiveness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cost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efficiency</a:t>
            </a:r>
            <a:endParaRPr sz="3500" dirty="0">
              <a:latin typeface="Times New Roman"/>
              <a:cs typeface="Times New Roman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12925424" y="4162426"/>
            <a:ext cx="123825" cy="2600325"/>
            <a:chOff x="12925424" y="4162426"/>
            <a:chExt cx="123825" cy="2600325"/>
          </a:xfrm>
        </p:grpSpPr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25424" y="4162426"/>
              <a:ext cx="123825" cy="123824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25424" y="4781551"/>
              <a:ext cx="123825" cy="123824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25424" y="5400676"/>
              <a:ext cx="123825" cy="123824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25424" y="6019800"/>
              <a:ext cx="123825" cy="123824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925424" y="6638925"/>
              <a:ext cx="123825" cy="123824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13230175" y="3800463"/>
            <a:ext cx="2511425" cy="31210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5"/>
              </a:spcBef>
            </a:pPr>
            <a:r>
              <a:rPr sz="3500" spc="-30" dirty="0">
                <a:solidFill>
                  <a:srgbClr val="374E58"/>
                </a:solidFill>
                <a:latin typeface="Times New Roman"/>
                <a:cs typeface="Times New Roman"/>
              </a:rPr>
              <a:t>Integrity 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Genuine 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75" dirty="0">
                <a:solidFill>
                  <a:srgbClr val="374E58"/>
                </a:solidFill>
                <a:latin typeface="Times New Roman"/>
                <a:cs typeface="Times New Roman"/>
              </a:rPr>
              <a:t>Teamwork </a:t>
            </a:r>
            <a:r>
              <a:rPr sz="3500" spc="-7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65" dirty="0">
                <a:solidFill>
                  <a:srgbClr val="374E58"/>
                </a:solidFill>
                <a:latin typeface="Times New Roman"/>
                <a:cs typeface="Times New Roman"/>
              </a:rPr>
              <a:t>Hard </a:t>
            </a:r>
            <a:r>
              <a:rPr sz="3500" spc="-80" dirty="0">
                <a:solidFill>
                  <a:srgbClr val="374E58"/>
                </a:solidFill>
                <a:latin typeface="Times New Roman"/>
                <a:cs typeface="Times New Roman"/>
              </a:rPr>
              <a:t>Working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Humble</a:t>
            </a:r>
            <a:endParaRPr sz="35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9" y="0"/>
            <a:ext cx="18288000" cy="2411095"/>
          </a:xfrm>
          <a:custGeom>
            <a:avLst/>
            <a:gdLst/>
            <a:ahLst/>
            <a:cxnLst/>
            <a:rect l="l" t="t" r="r" b="b"/>
            <a:pathLst>
              <a:path w="18288000" h="2411095">
                <a:moveTo>
                  <a:pt x="18287939" y="2410702"/>
                </a:moveTo>
                <a:lnTo>
                  <a:pt x="0" y="2410702"/>
                </a:lnTo>
                <a:lnTo>
                  <a:pt x="0" y="0"/>
                </a:lnTo>
                <a:lnTo>
                  <a:pt x="18287939" y="0"/>
                </a:lnTo>
                <a:lnTo>
                  <a:pt x="18287939" y="2410702"/>
                </a:lnTo>
                <a:close/>
              </a:path>
            </a:pathLst>
          </a:custGeom>
          <a:solidFill>
            <a:srgbClr val="DFE6E8">
              <a:alpha val="3568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791961" y="3086034"/>
            <a:ext cx="4705985" cy="24130"/>
          </a:xfrm>
          <a:custGeom>
            <a:avLst/>
            <a:gdLst/>
            <a:ahLst/>
            <a:cxnLst/>
            <a:rect l="l" t="t" r="r" b="b"/>
            <a:pathLst>
              <a:path w="4705984" h="24130">
                <a:moveTo>
                  <a:pt x="0" y="0"/>
                </a:moveTo>
                <a:lnTo>
                  <a:pt x="4705416" y="23675"/>
                </a:lnTo>
              </a:path>
            </a:pathLst>
          </a:custGeom>
          <a:ln w="28575">
            <a:solidFill>
              <a:srgbClr val="374E5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6741174" y="3075440"/>
            <a:ext cx="4784725" cy="631825"/>
            <a:chOff x="6741174" y="3075440"/>
            <a:chExt cx="4784725" cy="631825"/>
          </a:xfrm>
        </p:grpSpPr>
        <p:sp>
          <p:nvSpPr>
            <p:cNvPr id="5" name="object 5"/>
            <p:cNvSpPr/>
            <p:nvPr/>
          </p:nvSpPr>
          <p:spPr>
            <a:xfrm>
              <a:off x="6755462" y="3678142"/>
              <a:ext cx="4744085" cy="14604"/>
            </a:xfrm>
            <a:custGeom>
              <a:avLst/>
              <a:gdLst/>
              <a:ahLst/>
              <a:cxnLst/>
              <a:rect l="l" t="t" r="r" b="b"/>
              <a:pathLst>
                <a:path w="4744084" h="14604">
                  <a:moveTo>
                    <a:pt x="0" y="0"/>
                  </a:moveTo>
                  <a:lnTo>
                    <a:pt x="4743470" y="14210"/>
                  </a:lnTo>
                </a:path>
              </a:pathLst>
            </a:custGeom>
            <a:ln w="28574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509856" y="3110194"/>
              <a:ext cx="1270" cy="581660"/>
            </a:xfrm>
            <a:custGeom>
              <a:avLst/>
              <a:gdLst/>
              <a:ahLst/>
              <a:cxnLst/>
              <a:rect l="l" t="t" r="r" b="b"/>
              <a:pathLst>
                <a:path w="1270" h="581660">
                  <a:moveTo>
                    <a:pt x="1133" y="581274"/>
                  </a:moveTo>
                  <a:lnTo>
                    <a:pt x="0" y="0"/>
                  </a:lnTo>
                </a:path>
              </a:pathLst>
            </a:custGeom>
            <a:ln w="28374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762124" y="3089727"/>
              <a:ext cx="1270" cy="581660"/>
            </a:xfrm>
            <a:custGeom>
              <a:avLst/>
              <a:gdLst/>
              <a:ahLst/>
              <a:cxnLst/>
              <a:rect l="l" t="t" r="r" b="b"/>
              <a:pathLst>
                <a:path w="1270" h="581660">
                  <a:moveTo>
                    <a:pt x="1133" y="581274"/>
                  </a:moveTo>
                  <a:lnTo>
                    <a:pt x="0" y="0"/>
                  </a:lnTo>
                </a:path>
              </a:pathLst>
            </a:custGeom>
            <a:ln w="28374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794050" y="7907234"/>
            <a:ext cx="4239260" cy="12636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79755" marR="5080" indent="-567690">
              <a:lnSpc>
                <a:spcPct val="116100"/>
              </a:lnSpc>
              <a:spcBef>
                <a:spcPts val="95"/>
              </a:spcBef>
            </a:pP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Chief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0" dirty="0">
                <a:solidFill>
                  <a:srgbClr val="374E58"/>
                </a:solidFill>
                <a:latin typeface="Times New Roman"/>
                <a:cs typeface="Times New Roman"/>
              </a:rPr>
              <a:t>Human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Capital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&amp;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General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50" dirty="0">
                <a:solidFill>
                  <a:srgbClr val="374E58"/>
                </a:solidFill>
                <a:latin typeface="Times New Roman"/>
                <a:cs typeface="Times New Roman"/>
              </a:rPr>
              <a:t>Affair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462397" y="7993035"/>
            <a:ext cx="297942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Chief</a:t>
            </a:r>
            <a:r>
              <a:rPr sz="3500" spc="-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Finance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960579" y="7907234"/>
            <a:ext cx="2522220" cy="12636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45720">
              <a:lnSpc>
                <a:spcPct val="116100"/>
              </a:lnSpc>
              <a:spcBef>
                <a:spcPts val="95"/>
              </a:spcBef>
            </a:pP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Chief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Food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Beverage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4706600" y="7907234"/>
            <a:ext cx="3074086" cy="126175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60325">
              <a:lnSpc>
                <a:spcPct val="116100"/>
              </a:lnSpc>
              <a:spcBef>
                <a:spcPts val="95"/>
              </a:spcBef>
            </a:pP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Chief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</a:t>
            </a:r>
            <a:r>
              <a:rPr lang="en-US" sz="3500" spc="-5" dirty="0">
                <a:solidFill>
                  <a:srgbClr val="374E58"/>
                </a:solidFill>
                <a:latin typeface="Times New Roman"/>
                <a:cs typeface="Times New Roman"/>
              </a:rPr>
              <a:t> Digital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Marketing</a:t>
            </a:r>
            <a:endParaRPr sz="3500" dirty="0">
              <a:latin typeface="Times New Roman"/>
              <a:cs typeface="Times New Roman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2884892" y="3711472"/>
            <a:ext cx="13585190" cy="4360545"/>
            <a:chOff x="2884892" y="3711472"/>
            <a:chExt cx="13585190" cy="4360545"/>
          </a:xfrm>
        </p:grpSpPr>
        <p:sp>
          <p:nvSpPr>
            <p:cNvPr id="13" name="object 13"/>
            <p:cNvSpPr/>
            <p:nvPr/>
          </p:nvSpPr>
          <p:spPr>
            <a:xfrm>
              <a:off x="6755458" y="5105471"/>
              <a:ext cx="4705985" cy="24130"/>
            </a:xfrm>
            <a:custGeom>
              <a:avLst/>
              <a:gdLst/>
              <a:ahLst/>
              <a:cxnLst/>
              <a:rect l="l" t="t" r="r" b="b"/>
              <a:pathLst>
                <a:path w="4705984" h="24129">
                  <a:moveTo>
                    <a:pt x="0" y="0"/>
                  </a:moveTo>
                  <a:lnTo>
                    <a:pt x="4705416" y="23675"/>
                  </a:lnTo>
                </a:path>
              </a:pathLst>
            </a:custGeom>
            <a:ln w="28575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755458" y="5688083"/>
              <a:ext cx="4705985" cy="24130"/>
            </a:xfrm>
            <a:custGeom>
              <a:avLst/>
              <a:gdLst/>
              <a:ahLst/>
              <a:cxnLst/>
              <a:rect l="l" t="t" r="r" b="b"/>
              <a:pathLst>
                <a:path w="4705984" h="24129">
                  <a:moveTo>
                    <a:pt x="0" y="0"/>
                  </a:moveTo>
                  <a:lnTo>
                    <a:pt x="4705416" y="23675"/>
                  </a:lnTo>
                </a:path>
              </a:pathLst>
            </a:custGeom>
            <a:ln w="28575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1459623" y="5130622"/>
              <a:ext cx="1270" cy="581660"/>
            </a:xfrm>
            <a:custGeom>
              <a:avLst/>
              <a:gdLst/>
              <a:ahLst/>
              <a:cxnLst/>
              <a:rect l="l" t="t" r="r" b="b"/>
              <a:pathLst>
                <a:path w="1270" h="581660">
                  <a:moveTo>
                    <a:pt x="1133" y="581274"/>
                  </a:moveTo>
                  <a:lnTo>
                    <a:pt x="0" y="0"/>
                  </a:lnTo>
                </a:path>
              </a:pathLst>
            </a:custGeom>
            <a:ln w="28374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6755308" y="5113953"/>
              <a:ext cx="0" cy="572135"/>
            </a:xfrm>
            <a:custGeom>
              <a:avLst/>
              <a:gdLst/>
              <a:ahLst/>
              <a:cxnLst/>
              <a:rect l="l" t="t" r="r" b="b"/>
              <a:pathLst>
                <a:path h="572135">
                  <a:moveTo>
                    <a:pt x="0" y="571556"/>
                  </a:moveTo>
                  <a:lnTo>
                    <a:pt x="0" y="0"/>
                  </a:lnTo>
                </a:path>
              </a:pathLst>
            </a:custGeom>
            <a:ln w="28667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9096354" y="3711472"/>
              <a:ext cx="0" cy="1400810"/>
            </a:xfrm>
            <a:custGeom>
              <a:avLst/>
              <a:gdLst/>
              <a:ahLst/>
              <a:cxnLst/>
              <a:rect l="l" t="t" r="r" b="b"/>
              <a:pathLst>
                <a:path h="1400810">
                  <a:moveTo>
                    <a:pt x="0" y="0"/>
                  </a:moveTo>
                  <a:lnTo>
                    <a:pt x="0" y="1400184"/>
                  </a:lnTo>
                </a:path>
              </a:pathLst>
            </a:custGeom>
            <a:ln w="28604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9082066" y="5729945"/>
              <a:ext cx="0" cy="1400810"/>
            </a:xfrm>
            <a:custGeom>
              <a:avLst/>
              <a:gdLst/>
              <a:ahLst/>
              <a:cxnLst/>
              <a:rect l="l" t="t" r="r" b="b"/>
              <a:pathLst>
                <a:path h="1400809">
                  <a:moveTo>
                    <a:pt x="0" y="0"/>
                  </a:moveTo>
                  <a:lnTo>
                    <a:pt x="0" y="1400184"/>
                  </a:lnTo>
                </a:path>
              </a:pathLst>
            </a:custGeom>
            <a:ln w="28604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899179" y="7157244"/>
              <a:ext cx="0" cy="886460"/>
            </a:xfrm>
            <a:custGeom>
              <a:avLst/>
              <a:gdLst/>
              <a:ahLst/>
              <a:cxnLst/>
              <a:rect l="l" t="t" r="r" b="b"/>
              <a:pathLst>
                <a:path h="886459">
                  <a:moveTo>
                    <a:pt x="0" y="0"/>
                  </a:moveTo>
                  <a:lnTo>
                    <a:pt x="0" y="885836"/>
                  </a:lnTo>
                </a:path>
              </a:pathLst>
            </a:custGeom>
            <a:ln w="28602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2899196" y="7157212"/>
              <a:ext cx="13554710" cy="0"/>
            </a:xfrm>
            <a:custGeom>
              <a:avLst/>
              <a:gdLst/>
              <a:ahLst/>
              <a:cxnLst/>
              <a:rect l="l" t="t" r="r" b="b"/>
              <a:pathLst>
                <a:path w="13554710">
                  <a:moveTo>
                    <a:pt x="0" y="0"/>
                  </a:moveTo>
                  <a:lnTo>
                    <a:pt x="13554174" y="0"/>
                  </a:lnTo>
                </a:path>
              </a:pathLst>
            </a:custGeom>
            <a:ln w="28575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7966261" y="7185819"/>
              <a:ext cx="0" cy="886460"/>
            </a:xfrm>
            <a:custGeom>
              <a:avLst/>
              <a:gdLst/>
              <a:ahLst/>
              <a:cxnLst/>
              <a:rect l="l" t="t" r="r" b="b"/>
              <a:pathLst>
                <a:path h="886459">
                  <a:moveTo>
                    <a:pt x="0" y="0"/>
                  </a:moveTo>
                  <a:lnTo>
                    <a:pt x="0" y="885836"/>
                  </a:lnTo>
                </a:path>
              </a:pathLst>
            </a:custGeom>
            <a:ln w="28602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12258761" y="7185819"/>
              <a:ext cx="0" cy="886460"/>
            </a:xfrm>
            <a:custGeom>
              <a:avLst/>
              <a:gdLst/>
              <a:ahLst/>
              <a:cxnLst/>
              <a:rect l="l" t="t" r="r" b="b"/>
              <a:pathLst>
                <a:path h="886459">
                  <a:moveTo>
                    <a:pt x="0" y="0"/>
                  </a:moveTo>
                  <a:lnTo>
                    <a:pt x="0" y="885836"/>
                  </a:lnTo>
                </a:path>
              </a:pathLst>
            </a:custGeom>
            <a:ln w="28602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16455730" y="7171532"/>
              <a:ext cx="0" cy="886460"/>
            </a:xfrm>
            <a:custGeom>
              <a:avLst/>
              <a:gdLst/>
              <a:ahLst/>
              <a:cxnLst/>
              <a:rect l="l" t="t" r="r" b="b"/>
              <a:pathLst>
                <a:path h="886459">
                  <a:moveTo>
                    <a:pt x="0" y="0"/>
                  </a:moveTo>
                  <a:lnTo>
                    <a:pt x="0" y="885836"/>
                  </a:lnTo>
                </a:path>
              </a:pathLst>
            </a:custGeom>
            <a:ln w="28602">
              <a:solidFill>
                <a:srgbClr val="374E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4" name="object 24"/>
          <p:cNvSpPr txBox="1">
            <a:spLocks noGrp="1"/>
          </p:cNvSpPr>
          <p:nvPr>
            <p:ph type="title"/>
          </p:nvPr>
        </p:nvSpPr>
        <p:spPr>
          <a:xfrm>
            <a:off x="1619668" y="743285"/>
            <a:ext cx="15048663" cy="13208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9530">
              <a:lnSpc>
                <a:spcPct val="100000"/>
              </a:lnSpc>
              <a:spcBef>
                <a:spcPts val="100"/>
              </a:spcBef>
            </a:pPr>
            <a:r>
              <a:rPr lang="en-US" spc="325" dirty="0"/>
              <a:t>OUR</a:t>
            </a:r>
            <a:r>
              <a:rPr spc="80" dirty="0"/>
              <a:t> </a:t>
            </a:r>
            <a:r>
              <a:rPr lang="en-US" spc="325" dirty="0"/>
              <a:t>ORGANIZATION</a:t>
            </a:r>
            <a:r>
              <a:rPr spc="80" dirty="0"/>
              <a:t> </a:t>
            </a:r>
            <a:r>
              <a:rPr spc="-380" dirty="0"/>
              <a:t>C</a:t>
            </a:r>
            <a:r>
              <a:rPr spc="-860" dirty="0"/>
              <a:t>H</a:t>
            </a:r>
            <a:r>
              <a:rPr spc="-1130" dirty="0"/>
              <a:t>A</a:t>
            </a:r>
            <a:r>
              <a:rPr spc="-1085" dirty="0"/>
              <a:t>R</a:t>
            </a:r>
            <a:r>
              <a:rPr spc="-1215" dirty="0"/>
              <a:t>T</a:t>
            </a:r>
          </a:p>
        </p:txBody>
      </p:sp>
      <p:sp>
        <p:nvSpPr>
          <p:cNvPr id="25" name="object 25"/>
          <p:cNvSpPr txBox="1"/>
          <p:nvPr/>
        </p:nvSpPr>
        <p:spPr>
          <a:xfrm>
            <a:off x="6773853" y="3123997"/>
            <a:ext cx="4697095" cy="540385"/>
          </a:xfrm>
          <a:prstGeom prst="rect">
            <a:avLst/>
          </a:prstGeom>
          <a:solidFill>
            <a:srgbClr val="6E9177">
              <a:alpha val="49798"/>
            </a:srgbClr>
          </a:solidFill>
        </p:spPr>
        <p:txBody>
          <a:bodyPr vert="horz" wrap="square" lIns="0" tIns="0" rIns="0" bIns="0" rtlCol="0">
            <a:spAutoFit/>
          </a:bodyPr>
          <a:lstStyle/>
          <a:p>
            <a:pPr marL="43180" algn="ctr">
              <a:lnSpc>
                <a:spcPts val="3875"/>
              </a:lnSpc>
            </a:pP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Commissioners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773287" y="5143434"/>
            <a:ext cx="4697730" cy="530860"/>
          </a:xfrm>
          <a:prstGeom prst="rect">
            <a:avLst/>
          </a:prstGeom>
          <a:solidFill>
            <a:srgbClr val="9DB3C1">
              <a:alpha val="49798"/>
            </a:srgbClr>
          </a:solidFill>
        </p:spPr>
        <p:txBody>
          <a:bodyPr vert="horz" wrap="square" lIns="0" tIns="0" rIns="0" bIns="0" rtlCol="0">
            <a:spAutoFit/>
          </a:bodyPr>
          <a:lstStyle/>
          <a:p>
            <a:pPr marL="280670">
              <a:lnSpc>
                <a:spcPts val="3800"/>
              </a:lnSpc>
            </a:pP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Chief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Executive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Officer</a:t>
            </a:r>
            <a:endParaRPr sz="35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933577"/>
            <a:ext cx="18288000" cy="647700"/>
          </a:xfrm>
          <a:custGeom>
            <a:avLst/>
            <a:gdLst/>
            <a:ahLst/>
            <a:cxnLst/>
            <a:rect l="l" t="t" r="r" b="b"/>
            <a:pathLst>
              <a:path w="18288000" h="647700">
                <a:moveTo>
                  <a:pt x="18287998" y="647699"/>
                </a:moveTo>
                <a:lnTo>
                  <a:pt x="0" y="6476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647699"/>
                </a:lnTo>
                <a:close/>
              </a:path>
            </a:pathLst>
          </a:custGeom>
          <a:solidFill>
            <a:srgbClr val="6E9177">
              <a:alpha val="4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"/>
            <a:ext cx="18288000" cy="647700"/>
          </a:xfrm>
          <a:custGeom>
            <a:avLst/>
            <a:gdLst/>
            <a:ahLst/>
            <a:cxnLst/>
            <a:rect l="l" t="t" r="r" b="b"/>
            <a:pathLst>
              <a:path w="18288000" h="647700">
                <a:moveTo>
                  <a:pt x="18287998" y="647699"/>
                </a:moveTo>
                <a:lnTo>
                  <a:pt x="0" y="6476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647699"/>
                </a:lnTo>
                <a:close/>
              </a:path>
            </a:pathLst>
          </a:custGeom>
          <a:solidFill>
            <a:srgbClr val="9DB3C1">
              <a:alpha val="4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-685800" y="966790"/>
            <a:ext cx="10172700" cy="647700"/>
          </a:xfrm>
          <a:custGeom>
            <a:avLst/>
            <a:gdLst/>
            <a:ahLst/>
            <a:cxnLst/>
            <a:rect l="l" t="t" r="r" b="b"/>
            <a:pathLst>
              <a:path w="10172700" h="647700">
                <a:moveTo>
                  <a:pt x="0" y="647699"/>
                </a:moveTo>
                <a:lnTo>
                  <a:pt x="0" y="0"/>
                </a:lnTo>
                <a:lnTo>
                  <a:pt x="10172699" y="0"/>
                </a:lnTo>
                <a:lnTo>
                  <a:pt x="10172699" y="647699"/>
                </a:lnTo>
                <a:lnTo>
                  <a:pt x="0" y="647699"/>
                </a:lnTo>
                <a:close/>
              </a:path>
            </a:pathLst>
          </a:custGeom>
          <a:solidFill>
            <a:srgbClr val="DFE6E8">
              <a:alpha val="49798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753600" y="520732"/>
            <a:ext cx="7536060" cy="13208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325" dirty="0"/>
              <a:t>OUR SERVICE</a:t>
            </a:r>
            <a:endParaRPr spc="-1070" dirty="0"/>
          </a:p>
        </p:txBody>
      </p:sp>
      <p:sp>
        <p:nvSpPr>
          <p:cNvPr id="6" name="object 6"/>
          <p:cNvSpPr txBox="1"/>
          <p:nvPr/>
        </p:nvSpPr>
        <p:spPr>
          <a:xfrm>
            <a:off x="501650" y="3225791"/>
            <a:ext cx="17283430" cy="18827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5"/>
              </a:spcBef>
            </a:pP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Manggala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International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85" dirty="0">
                <a:solidFill>
                  <a:srgbClr val="374E58"/>
                </a:solidFill>
                <a:latin typeface="Times New Roman"/>
                <a:cs typeface="Times New Roman"/>
              </a:rPr>
              <a:t>Hospitality, </a:t>
            </a:r>
            <a:r>
              <a:rPr sz="3500" spc="-175" dirty="0">
                <a:solidFill>
                  <a:srgbClr val="374E58"/>
                </a:solidFill>
                <a:latin typeface="Times New Roman"/>
                <a:cs typeface="Times New Roman"/>
              </a:rPr>
              <a:t>We</a:t>
            </a:r>
            <a:r>
              <a:rPr sz="3500" spc="-17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offer </a:t>
            </a:r>
            <a:r>
              <a:rPr sz="3500" spc="-60" dirty="0">
                <a:solidFill>
                  <a:srgbClr val="374E58"/>
                </a:solidFill>
                <a:latin typeface="Times New Roman"/>
                <a:cs typeface="Times New Roman"/>
              </a:rPr>
              <a:t>Hotel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Management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</a:t>
            </a:r>
            <a:r>
              <a:rPr sz="3500" spc="6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Revenue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Management 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0" dirty="0">
                <a:solidFill>
                  <a:srgbClr val="374E58"/>
                </a:solidFill>
                <a:latin typeface="Times New Roman"/>
                <a:cs typeface="Times New Roman"/>
              </a:rPr>
              <a:t>Services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for </a:t>
            </a:r>
            <a:r>
              <a:rPr sz="3500" spc="-65" dirty="0">
                <a:solidFill>
                  <a:srgbClr val="374E58"/>
                </a:solidFill>
                <a:latin typeface="Times New Roman"/>
                <a:cs typeface="Times New Roman"/>
              </a:rPr>
              <a:t>Resorts, </a:t>
            </a:r>
            <a:r>
              <a:rPr sz="3500" spc="-135" dirty="0">
                <a:solidFill>
                  <a:srgbClr val="374E58"/>
                </a:solidFill>
                <a:latin typeface="Times New Roman"/>
                <a:cs typeface="Times New Roman"/>
              </a:rPr>
              <a:t>Villas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Hotels with 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innovative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concept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to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manage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property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with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corporate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compliance.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3173" y="5467422"/>
            <a:ext cx="11278235" cy="3898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-70" dirty="0">
                <a:solidFill>
                  <a:srgbClr val="374E58"/>
                </a:solidFill>
                <a:latin typeface="Times New Roman"/>
                <a:cs typeface="Times New Roman"/>
              </a:rPr>
              <a:t>Area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expertise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our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hospitality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management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team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0" dirty="0">
                <a:solidFill>
                  <a:srgbClr val="374E58"/>
                </a:solidFill>
                <a:latin typeface="Times New Roman"/>
                <a:cs typeface="Times New Roman"/>
              </a:rPr>
              <a:t>include:</a:t>
            </a:r>
            <a:endParaRPr sz="3500" dirty="0">
              <a:latin typeface="Times New Roman"/>
              <a:cs typeface="Times New Roman"/>
            </a:endParaRPr>
          </a:p>
          <a:p>
            <a:pPr marL="485140">
              <a:lnSpc>
                <a:spcPct val="100000"/>
              </a:lnSpc>
              <a:spcBef>
                <a:spcPts val="2600"/>
              </a:spcBef>
              <a:tabLst>
                <a:tab pos="6991984" algn="l"/>
              </a:tabLst>
            </a:pPr>
            <a:r>
              <a:rPr sz="3500" spc="-60" dirty="0">
                <a:solidFill>
                  <a:srgbClr val="374E58"/>
                </a:solidFill>
                <a:latin typeface="Times New Roman"/>
                <a:cs typeface="Times New Roman"/>
              </a:rPr>
              <a:t>Hotel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Operations	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Digital</a:t>
            </a:r>
            <a:r>
              <a:rPr sz="3500" spc="-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Marketing</a:t>
            </a:r>
            <a:endParaRPr sz="35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800" dirty="0">
              <a:latin typeface="Times New Roman"/>
              <a:cs typeface="Times New Roman"/>
            </a:endParaRPr>
          </a:p>
          <a:p>
            <a:pPr marL="485140">
              <a:lnSpc>
                <a:spcPct val="100000"/>
              </a:lnSpc>
              <a:spcBef>
                <a:spcPts val="5"/>
              </a:spcBef>
              <a:tabLst>
                <a:tab pos="6991984" algn="l"/>
              </a:tabLst>
            </a:pP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Revenue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Management	</a:t>
            </a:r>
            <a:r>
              <a:rPr sz="3500" spc="-30" dirty="0">
                <a:solidFill>
                  <a:srgbClr val="374E58"/>
                </a:solidFill>
                <a:latin typeface="Times New Roman"/>
                <a:cs typeface="Times New Roman"/>
              </a:rPr>
              <a:t>Human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Capital</a:t>
            </a:r>
            <a:endParaRPr sz="35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800" dirty="0">
              <a:latin typeface="Times New Roman"/>
              <a:cs typeface="Times New Roman"/>
            </a:endParaRPr>
          </a:p>
          <a:p>
            <a:pPr marL="485140">
              <a:lnSpc>
                <a:spcPct val="100000"/>
              </a:lnSpc>
              <a:tabLst>
                <a:tab pos="6991984" algn="l"/>
              </a:tabLst>
            </a:pP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Finance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&amp;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Cost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Control	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Spa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Management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464900" y="6331018"/>
            <a:ext cx="440372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Restaurant</a:t>
            </a:r>
            <a:r>
              <a:rPr sz="3500" spc="-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Management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464899" y="7569268"/>
            <a:ext cx="4403725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-90" dirty="0">
                <a:solidFill>
                  <a:srgbClr val="374E58"/>
                </a:solidFill>
                <a:latin typeface="Times New Roman"/>
                <a:cs typeface="Times New Roman"/>
              </a:rPr>
              <a:t>Brand</a:t>
            </a:r>
            <a:r>
              <a:rPr lang="en-US" sz="3500" spc="-90" dirty="0">
                <a:solidFill>
                  <a:srgbClr val="374E58"/>
                </a:solidFill>
                <a:latin typeface="Times New Roman"/>
                <a:cs typeface="Times New Roman"/>
              </a:rPr>
              <a:t>ing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&amp;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Positioning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2464900" y="8807518"/>
            <a:ext cx="477266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Pre-Opening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Management</a:t>
            </a:r>
            <a:endParaRPr sz="35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28780" y="0"/>
            <a:ext cx="17259300" cy="10287000"/>
            <a:chOff x="1028780" y="0"/>
            <a:chExt cx="172593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101348" y="0"/>
              <a:ext cx="8186650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028776" y="2876828"/>
              <a:ext cx="14763750" cy="6034405"/>
            </a:xfrm>
            <a:custGeom>
              <a:avLst/>
              <a:gdLst/>
              <a:ahLst/>
              <a:cxnLst/>
              <a:rect l="l" t="t" r="r" b="b"/>
              <a:pathLst>
                <a:path w="14763750" h="6034405">
                  <a:moveTo>
                    <a:pt x="14763585" y="4272064"/>
                  </a:moveTo>
                  <a:lnTo>
                    <a:pt x="0" y="4272064"/>
                  </a:lnTo>
                  <a:lnTo>
                    <a:pt x="0" y="6034189"/>
                  </a:lnTo>
                  <a:lnTo>
                    <a:pt x="14763585" y="6034189"/>
                  </a:lnTo>
                  <a:lnTo>
                    <a:pt x="14763585" y="4272064"/>
                  </a:lnTo>
                  <a:close/>
                </a:path>
                <a:path w="14763750" h="6034405">
                  <a:moveTo>
                    <a:pt x="14763585" y="2136025"/>
                  </a:moveTo>
                  <a:lnTo>
                    <a:pt x="0" y="2136025"/>
                  </a:lnTo>
                  <a:lnTo>
                    <a:pt x="0" y="3898150"/>
                  </a:lnTo>
                  <a:lnTo>
                    <a:pt x="14763585" y="3898150"/>
                  </a:lnTo>
                  <a:lnTo>
                    <a:pt x="14763585" y="2136025"/>
                  </a:lnTo>
                  <a:close/>
                </a:path>
                <a:path w="14763750" h="6034405">
                  <a:moveTo>
                    <a:pt x="14763585" y="0"/>
                  </a:moveTo>
                  <a:lnTo>
                    <a:pt x="0" y="0"/>
                  </a:lnTo>
                  <a:lnTo>
                    <a:pt x="0" y="1762125"/>
                  </a:lnTo>
                  <a:lnTo>
                    <a:pt x="14763585" y="1762125"/>
                  </a:lnTo>
                  <a:lnTo>
                    <a:pt x="14763585" y="0"/>
                  </a:lnTo>
                  <a:close/>
                </a:path>
              </a:pathLst>
            </a:custGeom>
            <a:solidFill>
              <a:srgbClr val="6E9177">
                <a:alpha val="6470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16000" y="904902"/>
            <a:ext cx="7518400" cy="13208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325" dirty="0"/>
              <a:t>OUR BRANDS</a:t>
            </a:r>
            <a:endParaRPr spc="-565" dirty="0"/>
          </a:p>
        </p:txBody>
      </p:sp>
      <p:sp>
        <p:nvSpPr>
          <p:cNvPr id="6" name="object 6"/>
          <p:cNvSpPr txBox="1"/>
          <p:nvPr/>
        </p:nvSpPr>
        <p:spPr>
          <a:xfrm>
            <a:off x="12173397" y="3431652"/>
            <a:ext cx="172783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ID" sz="3500" spc="-370" dirty="0">
                <a:solidFill>
                  <a:srgbClr val="FFFFFF"/>
                </a:solidFill>
                <a:latin typeface="Times New Roman"/>
                <a:cs typeface="Times New Roman"/>
              </a:rPr>
              <a:t>RESORT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277600" y="5567693"/>
            <a:ext cx="3733799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ID" sz="3500" spc="-325" dirty="0">
                <a:solidFill>
                  <a:srgbClr val="FFFFFF"/>
                </a:solidFill>
                <a:latin typeface="Times New Roman"/>
                <a:cs typeface="Times New Roman"/>
              </a:rPr>
              <a:t>SUITES &amp; VILLA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065348" y="7703734"/>
            <a:ext cx="194373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ID" sz="3500" spc="-390" dirty="0">
                <a:solidFill>
                  <a:srgbClr val="FFFFFF"/>
                </a:solidFill>
                <a:latin typeface="Times New Roman"/>
                <a:cs typeface="Times New Roman"/>
              </a:rPr>
              <a:t>HOTELS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632174" y="3174477"/>
            <a:ext cx="5706308" cy="10130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ID" sz="6500" spc="-835" dirty="0">
                <a:solidFill>
                  <a:srgbClr val="F2F4E7"/>
                </a:solidFill>
                <a:latin typeface="Times New Roman"/>
                <a:cs typeface="Times New Roman"/>
              </a:rPr>
              <a:t>Premium Collection</a:t>
            </a:r>
            <a:endParaRPr sz="6500" dirty="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057400" y="5310518"/>
            <a:ext cx="6281082" cy="10130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ID" sz="6500" spc="-434" dirty="0">
                <a:solidFill>
                  <a:srgbClr val="F2F4E7"/>
                </a:solidFill>
                <a:latin typeface="Times New Roman"/>
                <a:cs typeface="Times New Roman"/>
              </a:rPr>
              <a:t>Boutique Collection</a:t>
            </a:r>
            <a:endParaRPr sz="6500" dirty="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32322" y="7446553"/>
            <a:ext cx="6054478" cy="10130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ID" sz="6500" spc="-595" dirty="0">
                <a:solidFill>
                  <a:srgbClr val="F2F4E7"/>
                </a:solidFill>
                <a:latin typeface="Times New Roman"/>
                <a:cs typeface="Times New Roman"/>
              </a:rPr>
              <a:t>Essentials Collection</a:t>
            </a:r>
            <a:endParaRPr sz="65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80" y="1022222"/>
            <a:ext cx="14763750" cy="1762125"/>
          </a:xfrm>
          <a:custGeom>
            <a:avLst/>
            <a:gdLst/>
            <a:ahLst/>
            <a:cxnLst/>
            <a:rect l="l" t="t" r="r" b="b"/>
            <a:pathLst>
              <a:path w="14763750" h="1762125">
                <a:moveTo>
                  <a:pt x="14763589" y="1762124"/>
                </a:moveTo>
                <a:lnTo>
                  <a:pt x="0" y="1762124"/>
                </a:lnTo>
                <a:lnTo>
                  <a:pt x="0" y="0"/>
                </a:lnTo>
                <a:lnTo>
                  <a:pt x="14763589" y="0"/>
                </a:lnTo>
                <a:lnTo>
                  <a:pt x="14763589" y="1762124"/>
                </a:lnTo>
                <a:close/>
              </a:path>
            </a:pathLst>
          </a:custGeom>
          <a:solidFill>
            <a:srgbClr val="6E9177">
              <a:alpha val="6470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258300"/>
            <a:ext cx="18288000" cy="533400"/>
          </a:xfrm>
          <a:custGeom>
            <a:avLst/>
            <a:gdLst/>
            <a:ahLst/>
            <a:cxnLst/>
            <a:rect l="l" t="t" r="r" b="b"/>
            <a:pathLst>
              <a:path w="18288000" h="533400">
                <a:moveTo>
                  <a:pt x="18287998" y="533399"/>
                </a:moveTo>
                <a:lnTo>
                  <a:pt x="0" y="5333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533399"/>
                </a:lnTo>
                <a:close/>
              </a:path>
            </a:pathLst>
          </a:custGeom>
          <a:solidFill>
            <a:srgbClr val="6E9177">
              <a:alpha val="2470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25078" y="428563"/>
            <a:ext cx="246888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130" dirty="0"/>
              <a:t>O</a:t>
            </a:r>
            <a:r>
              <a:rPr sz="3500" spc="-490" dirty="0"/>
              <a:t>U</a:t>
            </a:r>
            <a:r>
              <a:rPr sz="3500" spc="-445" dirty="0"/>
              <a:t>R</a:t>
            </a:r>
            <a:r>
              <a:rPr sz="3500" spc="30" dirty="0"/>
              <a:t> </a:t>
            </a:r>
            <a:r>
              <a:rPr sz="3500" spc="-630" dirty="0"/>
              <a:t>B</a:t>
            </a:r>
            <a:r>
              <a:rPr sz="3500" spc="-450" dirty="0"/>
              <a:t>R</a:t>
            </a:r>
            <a:r>
              <a:rPr sz="3500" spc="-470" dirty="0"/>
              <a:t>A</a:t>
            </a:r>
            <a:r>
              <a:rPr sz="3500" spc="-335" dirty="0"/>
              <a:t>N</a:t>
            </a:r>
            <a:r>
              <a:rPr sz="3500" spc="-380" dirty="0"/>
              <a:t>D</a:t>
            </a:r>
            <a:r>
              <a:rPr sz="3500" spc="-235" dirty="0"/>
              <a:t>S</a:t>
            </a:r>
            <a:endParaRPr sz="3500"/>
          </a:p>
        </p:txBody>
      </p:sp>
      <p:sp>
        <p:nvSpPr>
          <p:cNvPr id="5" name="object 5"/>
          <p:cNvSpPr txBox="1"/>
          <p:nvPr/>
        </p:nvSpPr>
        <p:spPr>
          <a:xfrm>
            <a:off x="12160697" y="1577064"/>
            <a:ext cx="174053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-37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3500" spc="-450" dirty="0">
                <a:solidFill>
                  <a:srgbClr val="FFFFFF"/>
                </a:solidFill>
                <a:latin typeface="Times New Roman"/>
                <a:cs typeface="Times New Roman"/>
              </a:rPr>
              <a:t>RE</a:t>
            </a:r>
            <a:r>
              <a:rPr sz="3500" spc="-400" dirty="0">
                <a:solidFill>
                  <a:srgbClr val="FFFFFF"/>
                </a:solidFill>
                <a:latin typeface="Times New Roman"/>
                <a:cs typeface="Times New Roman"/>
              </a:rPr>
              <a:t>M</a:t>
            </a:r>
            <a:r>
              <a:rPr sz="3500" spc="-320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3500" spc="-490" dirty="0">
                <a:solidFill>
                  <a:srgbClr val="FFFFFF"/>
                </a:solidFill>
                <a:latin typeface="Times New Roman"/>
                <a:cs typeface="Times New Roman"/>
              </a:rPr>
              <a:t>U</a:t>
            </a:r>
            <a:r>
              <a:rPr sz="3500" spc="-395" dirty="0">
                <a:solidFill>
                  <a:srgbClr val="FFFFFF"/>
                </a:solidFill>
                <a:latin typeface="Times New Roman"/>
                <a:cs typeface="Times New Roman"/>
              </a:rPr>
              <a:t>M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619622" y="5255029"/>
            <a:ext cx="272923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spc="-869" dirty="0">
                <a:solidFill>
                  <a:srgbClr val="F2F4E7"/>
                </a:solidFill>
                <a:latin typeface="Times New Roman"/>
                <a:cs typeface="Times New Roman"/>
              </a:rPr>
              <a:t>HOTELS</a:t>
            </a:r>
            <a:endParaRPr sz="65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30585" y="1319882"/>
            <a:ext cx="4324985" cy="2155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88770" algn="ctr">
              <a:lnSpc>
                <a:spcPct val="100000"/>
              </a:lnSpc>
              <a:spcBef>
                <a:spcPts val="100"/>
              </a:spcBef>
            </a:pPr>
            <a:r>
              <a:rPr sz="6500" spc="-600" dirty="0">
                <a:solidFill>
                  <a:srgbClr val="F2F4E7"/>
                </a:solidFill>
                <a:latin typeface="Times New Roman"/>
                <a:cs typeface="Times New Roman"/>
              </a:rPr>
              <a:t>RESORT</a:t>
            </a:r>
            <a:endParaRPr sz="65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4765"/>
              </a:spcBef>
            </a:pP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Resorts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90" dirty="0">
                <a:solidFill>
                  <a:srgbClr val="374E58"/>
                </a:solidFill>
                <a:latin typeface="Times New Roman"/>
                <a:cs typeface="Times New Roman"/>
              </a:rPr>
              <a:t>Brand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Identity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16000" y="3878590"/>
            <a:ext cx="7645400" cy="12636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5"/>
              </a:spcBef>
              <a:tabLst>
                <a:tab pos="919480" algn="l"/>
                <a:tab pos="3881120" algn="l"/>
                <a:tab pos="4964430" algn="l"/>
                <a:tab pos="5560695" algn="l"/>
              </a:tabLst>
            </a:pP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Combine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innovative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design,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crafted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luxury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d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u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p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c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d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t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d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-170" dirty="0">
                <a:solidFill>
                  <a:srgbClr val="374E58"/>
                </a:solidFill>
                <a:latin typeface="Times New Roman"/>
                <a:cs typeface="Times New Roman"/>
              </a:rPr>
              <a:t>l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-125" dirty="0">
                <a:solidFill>
                  <a:srgbClr val="374E58"/>
                </a:solidFill>
                <a:latin typeface="Times New Roman"/>
                <a:cs typeface="Times New Roman"/>
              </a:rPr>
              <a:t>v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-165" dirty="0">
                <a:solidFill>
                  <a:srgbClr val="374E58"/>
                </a:solidFill>
                <a:latin typeface="Times New Roman"/>
                <a:cs typeface="Times New Roman"/>
              </a:rPr>
              <a:t>l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3500" spc="-190" dirty="0">
                <a:solidFill>
                  <a:srgbClr val="374E58"/>
                </a:solidFill>
                <a:latin typeface="Times New Roman"/>
                <a:cs typeface="Times New Roman"/>
              </a:rPr>
              <a:t>f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p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s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-170" dirty="0">
                <a:solidFill>
                  <a:srgbClr val="374E58"/>
                </a:solidFill>
                <a:latin typeface="Times New Roman"/>
                <a:cs typeface="Times New Roman"/>
              </a:rPr>
              <a:t>l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-60" dirty="0">
                <a:solidFill>
                  <a:srgbClr val="374E58"/>
                </a:solidFill>
                <a:latin typeface="Times New Roman"/>
                <a:cs typeface="Times New Roman"/>
              </a:rPr>
              <a:t>z</a:t>
            </a:r>
            <a:r>
              <a:rPr sz="3500" spc="140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16000" y="5202642"/>
            <a:ext cx="501142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470150" algn="l"/>
                <a:tab pos="3722370" algn="l"/>
              </a:tabLst>
            </a:pP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h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s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p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t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-170" dirty="0">
                <a:solidFill>
                  <a:srgbClr val="374E58"/>
                </a:solidFill>
                <a:latin typeface="Times New Roman"/>
                <a:cs typeface="Times New Roman"/>
              </a:rPr>
              <a:t>l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t</a:t>
            </a:r>
            <a:r>
              <a:rPr sz="3500" spc="-95" dirty="0">
                <a:solidFill>
                  <a:srgbClr val="374E58"/>
                </a:solidFill>
                <a:latin typeface="Times New Roman"/>
                <a:cs typeface="Times New Roman"/>
              </a:rPr>
              <a:t>y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d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s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3500" spc="-125" dirty="0">
                <a:solidFill>
                  <a:srgbClr val="374E58"/>
                </a:solidFill>
                <a:latin typeface="Times New Roman"/>
                <a:cs typeface="Times New Roman"/>
              </a:rPr>
              <a:t>v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c</a:t>
            </a:r>
            <a:r>
              <a:rPr sz="3500" spc="140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16000" y="5821767"/>
            <a:ext cx="525462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68955" algn="l"/>
              </a:tabLst>
            </a:pP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extraordinary	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experiences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586454" y="5116840"/>
            <a:ext cx="2073910" cy="12636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04165" marR="5080" indent="-292100">
              <a:lnSpc>
                <a:spcPct val="116100"/>
              </a:lnSpc>
              <a:spcBef>
                <a:spcPts val="95"/>
              </a:spcBef>
              <a:tabLst>
                <a:tab pos="956310" algn="l"/>
                <a:tab pos="1443990" algn="l"/>
              </a:tabLst>
            </a:pP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t</a:t>
            </a:r>
            <a:r>
              <a:rPr sz="3500" spc="80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c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t</a:t>
            </a:r>
            <a:r>
              <a:rPr sz="3500" spc="100" dirty="0">
                <a:solidFill>
                  <a:srgbClr val="374E58"/>
                </a:solidFill>
                <a:latin typeface="Times New Roman"/>
                <a:cs typeface="Times New Roman"/>
              </a:rPr>
              <a:t>e  </a:t>
            </a:r>
            <a:r>
              <a:rPr sz="3500" spc="-195" dirty="0">
                <a:solidFill>
                  <a:srgbClr val="374E58"/>
                </a:solidFill>
                <a:latin typeface="Times New Roman"/>
                <a:cs typeface="Times New Roman"/>
              </a:rPr>
              <a:t>f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	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ou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16000" y="6355090"/>
            <a:ext cx="7647305" cy="12636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5"/>
              </a:spcBef>
            </a:pP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valuable</a:t>
            </a:r>
            <a:r>
              <a:rPr sz="3500" spc="2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guest</a:t>
            </a:r>
            <a:r>
              <a:rPr sz="3500" spc="28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so</a:t>
            </a:r>
            <a:r>
              <a:rPr sz="3500" spc="28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they</a:t>
            </a:r>
            <a:r>
              <a:rPr sz="3500" spc="28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can</a:t>
            </a:r>
            <a:r>
              <a:rPr sz="3500" spc="28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0" dirty="0">
                <a:solidFill>
                  <a:srgbClr val="374E58"/>
                </a:solidFill>
                <a:latin typeface="Times New Roman"/>
                <a:cs typeface="Times New Roman"/>
              </a:rPr>
              <a:t>feel</a:t>
            </a:r>
            <a:r>
              <a:rPr sz="3500" spc="28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</a:t>
            </a:r>
            <a:r>
              <a:rPr sz="3500" spc="28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90" dirty="0">
                <a:solidFill>
                  <a:srgbClr val="374E58"/>
                </a:solidFill>
                <a:latin typeface="Times New Roman"/>
                <a:cs typeface="Times New Roman"/>
              </a:rPr>
              <a:t>joy</a:t>
            </a:r>
            <a:r>
              <a:rPr sz="3500" spc="28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70" dirty="0">
                <a:solidFill>
                  <a:srgbClr val="374E58"/>
                </a:solidFill>
                <a:latin typeface="Times New Roman"/>
                <a:cs typeface="Times New Roman"/>
              </a:rPr>
              <a:t>living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present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moment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to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fullest.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623274" y="3475838"/>
            <a:ext cx="7647305" cy="18827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5"/>
              </a:spcBef>
            </a:pPr>
            <a:r>
              <a:rPr sz="3500" spc="-85" dirty="0">
                <a:solidFill>
                  <a:srgbClr val="374E58"/>
                </a:solidFill>
                <a:latin typeface="Times New Roman"/>
                <a:cs typeface="Times New Roman"/>
              </a:rPr>
              <a:t>For 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every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single 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one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our </a:t>
            </a:r>
            <a:r>
              <a:rPr sz="3500" spc="-30" dirty="0">
                <a:solidFill>
                  <a:srgbClr val="374E58"/>
                </a:solidFill>
                <a:latin typeface="Times New Roman"/>
                <a:cs typeface="Times New Roman"/>
              </a:rPr>
              <a:t>guest, 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we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treat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them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as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part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our 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big </a:t>
            </a:r>
            <a:r>
              <a:rPr sz="3500" spc="-90" dirty="0">
                <a:solidFill>
                  <a:srgbClr val="374E58"/>
                </a:solidFill>
                <a:latin typeface="Times New Roman"/>
                <a:cs typeface="Times New Roman"/>
              </a:rPr>
              <a:t>family</a:t>
            </a:r>
            <a:r>
              <a:rPr sz="3500" spc="-8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to 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share 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happiness,</a:t>
            </a:r>
            <a:r>
              <a:rPr sz="3500" spc="1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laughter</a:t>
            </a:r>
            <a:r>
              <a:rPr sz="3500" spc="1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</a:t>
            </a:r>
            <a:r>
              <a:rPr sz="3500" spc="1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beautiful</a:t>
            </a:r>
            <a:r>
              <a:rPr sz="3500" spc="1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moment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623274" y="5333213"/>
            <a:ext cx="7649209" cy="18827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6100"/>
              </a:lnSpc>
              <a:spcBef>
                <a:spcPts val="95"/>
              </a:spcBef>
            </a:pP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together.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15" dirty="0">
                <a:solidFill>
                  <a:srgbClr val="374E58"/>
                </a:solidFill>
                <a:latin typeface="Times New Roman"/>
                <a:cs typeface="Times New Roman"/>
              </a:rPr>
              <a:t>To</a:t>
            </a:r>
            <a:r>
              <a:rPr sz="3500" spc="4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stay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at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our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resorts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is</a:t>
            </a: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to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embark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on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a 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destination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 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experience. </a:t>
            </a:r>
            <a:r>
              <a:rPr sz="3500" spc="-245" dirty="0">
                <a:solidFill>
                  <a:srgbClr val="374E58"/>
                </a:solidFill>
                <a:latin typeface="Times New Roman"/>
                <a:cs typeface="Times New Roman"/>
              </a:rPr>
              <a:t>Be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it</a:t>
            </a:r>
            <a:r>
              <a:rPr sz="3500" spc="29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in</a:t>
            </a:r>
            <a:r>
              <a:rPr sz="3500" spc="25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creating</a:t>
            </a:r>
            <a:r>
              <a:rPr sz="3500" spc="2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</a:t>
            </a:r>
            <a:r>
              <a:rPr sz="3500" spc="16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0" dirty="0">
                <a:solidFill>
                  <a:srgbClr val="374E58"/>
                </a:solidFill>
                <a:latin typeface="Times New Roman"/>
                <a:cs typeface="Times New Roman"/>
              </a:rPr>
              <a:t>flavours</a:t>
            </a:r>
            <a:r>
              <a:rPr sz="3500" spc="28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" dirty="0">
                <a:solidFill>
                  <a:srgbClr val="374E58"/>
                </a:solidFill>
                <a:latin typeface="Times New Roman"/>
                <a:cs typeface="Times New Roman"/>
              </a:rPr>
              <a:t>of</a:t>
            </a:r>
            <a:r>
              <a:rPr sz="3500" spc="31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</a:t>
            </a:r>
            <a:r>
              <a:rPr sz="3500" spc="16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0" dirty="0">
                <a:solidFill>
                  <a:srgbClr val="374E58"/>
                </a:solidFill>
                <a:latin typeface="Times New Roman"/>
                <a:cs typeface="Times New Roman"/>
              </a:rPr>
              <a:t>local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623274" y="7190588"/>
            <a:ext cx="7646034" cy="12636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95"/>
              </a:spcBef>
              <a:tabLst>
                <a:tab pos="1875789" algn="l"/>
                <a:tab pos="4417060" algn="l"/>
                <a:tab pos="5767705" algn="l"/>
              </a:tabLst>
            </a:pP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c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u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s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-455" dirty="0">
                <a:solidFill>
                  <a:srgbClr val="374E58"/>
                </a:solidFill>
                <a:latin typeface="Times New Roman"/>
                <a:cs typeface="Times New Roman"/>
              </a:rPr>
              <a:t>,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c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h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t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-20" dirty="0">
                <a:solidFill>
                  <a:srgbClr val="374E58"/>
                </a:solidFill>
                <a:latin typeface="Times New Roman"/>
                <a:cs typeface="Times New Roman"/>
              </a:rPr>
              <a:t>g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y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ou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-175" dirty="0">
                <a:solidFill>
                  <a:srgbClr val="374E58"/>
                </a:solidFill>
                <a:latin typeface="Times New Roman"/>
                <a:cs typeface="Times New Roman"/>
              </a:rPr>
              <a:t>w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-170" dirty="0">
                <a:solidFill>
                  <a:srgbClr val="374E58"/>
                </a:solidFill>
                <a:latin typeface="Times New Roman"/>
                <a:cs typeface="Times New Roman"/>
              </a:rPr>
              <a:t>ll</a:t>
            </a:r>
            <a:r>
              <a:rPr sz="3500" spc="-130" dirty="0">
                <a:solidFill>
                  <a:srgbClr val="374E58"/>
                </a:solidFill>
                <a:latin typeface="Times New Roman"/>
                <a:cs typeface="Times New Roman"/>
              </a:rPr>
              <a:t>-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b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g 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through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ancient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healing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0" dirty="0">
                <a:solidFill>
                  <a:srgbClr val="374E58"/>
                </a:solidFill>
                <a:latin typeface="Times New Roman"/>
                <a:cs typeface="Times New Roman"/>
              </a:rPr>
              <a:t>art.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039187" y="9194867"/>
            <a:ext cx="1213548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-160" dirty="0">
                <a:solidFill>
                  <a:srgbClr val="374E58"/>
                </a:solidFill>
                <a:latin typeface="Times New Roman"/>
                <a:cs typeface="Times New Roman"/>
              </a:rPr>
              <a:t>“Home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is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where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you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0" dirty="0">
                <a:solidFill>
                  <a:srgbClr val="374E58"/>
                </a:solidFill>
                <a:latin typeface="Times New Roman"/>
                <a:cs typeface="Times New Roman"/>
              </a:rPr>
              <a:t>feel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at 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home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are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treated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04" dirty="0">
                <a:solidFill>
                  <a:srgbClr val="374E58"/>
                </a:solidFill>
                <a:latin typeface="Times New Roman"/>
                <a:cs typeface="Times New Roman"/>
              </a:rPr>
              <a:t>well”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25" dirty="0">
                <a:solidFill>
                  <a:srgbClr val="374E58"/>
                </a:solidFill>
                <a:latin typeface="Times New Roman"/>
                <a:cs typeface="Times New Roman"/>
              </a:rPr>
              <a:t>-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14" dirty="0">
                <a:solidFill>
                  <a:srgbClr val="374E58"/>
                </a:solidFill>
                <a:latin typeface="Times New Roman"/>
                <a:cs typeface="Times New Roman"/>
              </a:rPr>
              <a:t>Dalai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14" dirty="0">
                <a:solidFill>
                  <a:srgbClr val="374E58"/>
                </a:solidFill>
                <a:latin typeface="Times New Roman"/>
                <a:cs typeface="Times New Roman"/>
              </a:rPr>
              <a:t>Lama</a:t>
            </a:r>
            <a:endParaRPr sz="35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80" y="1022222"/>
            <a:ext cx="14763750" cy="1762125"/>
          </a:xfrm>
          <a:custGeom>
            <a:avLst/>
            <a:gdLst/>
            <a:ahLst/>
            <a:cxnLst/>
            <a:rect l="l" t="t" r="r" b="b"/>
            <a:pathLst>
              <a:path w="14763750" h="1762125">
                <a:moveTo>
                  <a:pt x="14763589" y="1762124"/>
                </a:moveTo>
                <a:lnTo>
                  <a:pt x="0" y="1762124"/>
                </a:lnTo>
                <a:lnTo>
                  <a:pt x="0" y="0"/>
                </a:lnTo>
                <a:lnTo>
                  <a:pt x="14763589" y="0"/>
                </a:lnTo>
                <a:lnTo>
                  <a:pt x="14763589" y="1762124"/>
                </a:lnTo>
                <a:close/>
              </a:path>
            </a:pathLst>
          </a:custGeom>
          <a:solidFill>
            <a:srgbClr val="6E9177">
              <a:alpha val="6470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258300"/>
            <a:ext cx="18288000" cy="533400"/>
          </a:xfrm>
          <a:custGeom>
            <a:avLst/>
            <a:gdLst/>
            <a:ahLst/>
            <a:cxnLst/>
            <a:rect l="l" t="t" r="r" b="b"/>
            <a:pathLst>
              <a:path w="18288000" h="533400">
                <a:moveTo>
                  <a:pt x="18287998" y="533399"/>
                </a:moveTo>
                <a:lnTo>
                  <a:pt x="0" y="5333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533399"/>
                </a:lnTo>
                <a:close/>
              </a:path>
            </a:pathLst>
          </a:custGeom>
          <a:solidFill>
            <a:srgbClr val="6E9177">
              <a:alpha val="2470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25078" y="428563"/>
            <a:ext cx="246888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130" dirty="0"/>
              <a:t>O</a:t>
            </a:r>
            <a:r>
              <a:rPr sz="3500" spc="-490" dirty="0"/>
              <a:t>U</a:t>
            </a:r>
            <a:r>
              <a:rPr sz="3500" spc="-445" dirty="0"/>
              <a:t>R</a:t>
            </a:r>
            <a:r>
              <a:rPr sz="3500" spc="30" dirty="0"/>
              <a:t> </a:t>
            </a:r>
            <a:r>
              <a:rPr sz="3500" spc="-630" dirty="0"/>
              <a:t>B</a:t>
            </a:r>
            <a:r>
              <a:rPr sz="3500" spc="-450" dirty="0"/>
              <a:t>R</a:t>
            </a:r>
            <a:r>
              <a:rPr sz="3500" spc="-470" dirty="0"/>
              <a:t>A</a:t>
            </a:r>
            <a:r>
              <a:rPr sz="3500" spc="-335" dirty="0"/>
              <a:t>N</a:t>
            </a:r>
            <a:r>
              <a:rPr sz="3500" spc="-380" dirty="0"/>
              <a:t>D</a:t>
            </a:r>
            <a:r>
              <a:rPr sz="3500" spc="-235" dirty="0"/>
              <a:t>S</a:t>
            </a:r>
            <a:endParaRPr sz="3500"/>
          </a:p>
        </p:txBody>
      </p:sp>
      <p:sp>
        <p:nvSpPr>
          <p:cNvPr id="5" name="object 5"/>
          <p:cNvSpPr txBox="1"/>
          <p:nvPr/>
        </p:nvSpPr>
        <p:spPr>
          <a:xfrm>
            <a:off x="12043569" y="1577064"/>
            <a:ext cx="1974214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-325" dirty="0">
                <a:solidFill>
                  <a:srgbClr val="FFFFFF"/>
                </a:solidFill>
                <a:latin typeface="Times New Roman"/>
                <a:cs typeface="Times New Roman"/>
              </a:rPr>
              <a:t>BOUTIQUE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091461" y="9194861"/>
            <a:ext cx="997331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-295" dirty="0">
                <a:solidFill>
                  <a:srgbClr val="374E58"/>
                </a:solidFill>
                <a:latin typeface="Times New Roman"/>
                <a:cs typeface="Times New Roman"/>
              </a:rPr>
              <a:t>“You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20" dirty="0">
                <a:solidFill>
                  <a:srgbClr val="374E58"/>
                </a:solidFill>
                <a:latin typeface="Times New Roman"/>
                <a:cs typeface="Times New Roman"/>
              </a:rPr>
              <a:t>can’t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create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experience.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75" dirty="0">
                <a:solidFill>
                  <a:srgbClr val="374E58"/>
                </a:solidFill>
                <a:latin typeface="Times New Roman"/>
                <a:cs typeface="Times New Roman"/>
              </a:rPr>
              <a:t>You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must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undergo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40" dirty="0">
                <a:solidFill>
                  <a:srgbClr val="374E58"/>
                </a:solidFill>
                <a:latin typeface="Times New Roman"/>
                <a:cs typeface="Times New Roman"/>
              </a:rPr>
              <a:t>it”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25" dirty="0">
                <a:solidFill>
                  <a:srgbClr val="374E58"/>
                </a:solidFill>
                <a:latin typeface="Times New Roman"/>
                <a:cs typeface="Times New Roman"/>
              </a:rPr>
              <a:t>-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50" dirty="0">
                <a:solidFill>
                  <a:srgbClr val="374E58"/>
                </a:solidFill>
                <a:latin typeface="Times New Roman"/>
                <a:cs typeface="Times New Roman"/>
              </a:rPr>
              <a:t>KK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35347" y="1319882"/>
            <a:ext cx="7303134" cy="2155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90040" algn="ctr">
              <a:lnSpc>
                <a:spcPct val="100000"/>
              </a:lnSpc>
              <a:spcBef>
                <a:spcPts val="100"/>
              </a:spcBef>
            </a:pPr>
            <a:r>
              <a:rPr sz="6500" spc="-434" dirty="0">
                <a:solidFill>
                  <a:srgbClr val="F2F4E7"/>
                </a:solidFill>
                <a:latin typeface="Times New Roman"/>
                <a:cs typeface="Times New Roman"/>
              </a:rPr>
              <a:t>S</a:t>
            </a:r>
            <a:r>
              <a:rPr sz="6500" spc="-905" dirty="0">
                <a:solidFill>
                  <a:srgbClr val="F2F4E7"/>
                </a:solidFill>
                <a:latin typeface="Times New Roman"/>
                <a:cs typeface="Times New Roman"/>
              </a:rPr>
              <a:t>U</a:t>
            </a:r>
            <a:r>
              <a:rPr sz="6500" spc="-595" dirty="0">
                <a:solidFill>
                  <a:srgbClr val="F2F4E7"/>
                </a:solidFill>
                <a:latin typeface="Times New Roman"/>
                <a:cs typeface="Times New Roman"/>
              </a:rPr>
              <a:t>I</a:t>
            </a:r>
            <a:r>
              <a:rPr sz="6500" spc="-935" dirty="0">
                <a:solidFill>
                  <a:srgbClr val="F2F4E7"/>
                </a:solidFill>
                <a:latin typeface="Times New Roman"/>
                <a:cs typeface="Times New Roman"/>
              </a:rPr>
              <a:t>T</a:t>
            </a:r>
            <a:r>
              <a:rPr sz="6500" spc="-825" dirty="0">
                <a:solidFill>
                  <a:srgbClr val="F2F4E7"/>
                </a:solidFill>
                <a:latin typeface="Times New Roman"/>
                <a:cs typeface="Times New Roman"/>
              </a:rPr>
              <a:t>E</a:t>
            </a:r>
            <a:r>
              <a:rPr sz="6500" spc="-430" dirty="0">
                <a:solidFill>
                  <a:srgbClr val="F2F4E7"/>
                </a:solidFill>
                <a:latin typeface="Times New Roman"/>
                <a:cs typeface="Times New Roman"/>
              </a:rPr>
              <a:t>S</a:t>
            </a:r>
            <a:r>
              <a:rPr sz="6500" spc="60" dirty="0">
                <a:solidFill>
                  <a:srgbClr val="F2F4E7"/>
                </a:solidFill>
                <a:latin typeface="Times New Roman"/>
                <a:cs typeface="Times New Roman"/>
              </a:rPr>
              <a:t> </a:t>
            </a:r>
            <a:r>
              <a:rPr sz="6500" spc="-65" dirty="0">
                <a:solidFill>
                  <a:srgbClr val="F2F4E7"/>
                </a:solidFill>
                <a:latin typeface="Times New Roman"/>
                <a:cs typeface="Times New Roman"/>
              </a:rPr>
              <a:t>&amp;</a:t>
            </a:r>
            <a:r>
              <a:rPr sz="6500" spc="60" dirty="0">
                <a:solidFill>
                  <a:srgbClr val="F2F4E7"/>
                </a:solidFill>
                <a:latin typeface="Times New Roman"/>
                <a:cs typeface="Times New Roman"/>
              </a:rPr>
              <a:t> </a:t>
            </a:r>
            <a:r>
              <a:rPr sz="6500" spc="-875" dirty="0">
                <a:solidFill>
                  <a:srgbClr val="F2F4E7"/>
                </a:solidFill>
                <a:latin typeface="Times New Roman"/>
                <a:cs typeface="Times New Roman"/>
              </a:rPr>
              <a:t>V</a:t>
            </a:r>
            <a:r>
              <a:rPr sz="6500" spc="-595" dirty="0">
                <a:solidFill>
                  <a:srgbClr val="F2F4E7"/>
                </a:solidFill>
                <a:latin typeface="Times New Roman"/>
                <a:cs typeface="Times New Roman"/>
              </a:rPr>
              <a:t>I</a:t>
            </a:r>
            <a:r>
              <a:rPr sz="6500" spc="-955" dirty="0">
                <a:solidFill>
                  <a:srgbClr val="F2F4E7"/>
                </a:solidFill>
                <a:latin typeface="Times New Roman"/>
                <a:cs typeface="Times New Roman"/>
              </a:rPr>
              <a:t>LL</a:t>
            </a:r>
            <a:r>
              <a:rPr sz="6500" spc="-865" dirty="0">
                <a:solidFill>
                  <a:srgbClr val="F2F4E7"/>
                </a:solidFill>
                <a:latin typeface="Times New Roman"/>
                <a:cs typeface="Times New Roman"/>
              </a:rPr>
              <a:t>A</a:t>
            </a:r>
            <a:r>
              <a:rPr sz="6500" spc="-430" dirty="0">
                <a:solidFill>
                  <a:srgbClr val="F2F4E7"/>
                </a:solidFill>
                <a:latin typeface="Times New Roman"/>
                <a:cs typeface="Times New Roman"/>
              </a:rPr>
              <a:t>S</a:t>
            </a:r>
            <a:endParaRPr sz="6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4765"/>
              </a:spcBef>
            </a:pPr>
            <a:r>
              <a:rPr sz="3500" spc="-5" dirty="0">
                <a:solidFill>
                  <a:srgbClr val="374E58"/>
                </a:solidFill>
                <a:latin typeface="Times New Roman"/>
                <a:cs typeface="Times New Roman"/>
              </a:rPr>
              <a:t>Suites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&amp;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35" dirty="0">
                <a:solidFill>
                  <a:srgbClr val="374E58"/>
                </a:solidFill>
                <a:latin typeface="Times New Roman"/>
                <a:cs typeface="Times New Roman"/>
              </a:rPr>
              <a:t>Villas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90" dirty="0">
                <a:solidFill>
                  <a:srgbClr val="374E58"/>
                </a:solidFill>
                <a:latin typeface="Times New Roman"/>
                <a:cs typeface="Times New Roman"/>
              </a:rPr>
              <a:t>Brand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Identity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90600" y="3878590"/>
            <a:ext cx="16306800" cy="35706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 marR="36195">
              <a:lnSpc>
                <a:spcPct val="116100"/>
              </a:lnSpc>
              <a:spcBef>
                <a:spcPts val="95"/>
              </a:spcBef>
              <a:tabLst>
                <a:tab pos="532765" algn="l"/>
                <a:tab pos="2597150" algn="l"/>
                <a:tab pos="4468495" algn="l"/>
                <a:tab pos="5057775" algn="l"/>
                <a:tab pos="6649084" algn="l"/>
                <a:tab pos="8460105" algn="l"/>
                <a:tab pos="10486390" algn="l"/>
                <a:tab pos="12025630" algn="l"/>
                <a:tab pos="13203555" algn="l"/>
                <a:tab pos="15067915" algn="l"/>
              </a:tabLst>
            </a:pPr>
            <a:r>
              <a:rPr sz="3500" spc="-465" dirty="0">
                <a:solidFill>
                  <a:srgbClr val="374E58"/>
                </a:solidFill>
                <a:latin typeface="Times New Roman"/>
                <a:cs typeface="Times New Roman"/>
              </a:rPr>
              <a:t>A	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t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ad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t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-165" dirty="0">
                <a:solidFill>
                  <a:srgbClr val="374E58"/>
                </a:solidFill>
                <a:latin typeface="Times New Roman"/>
                <a:cs typeface="Times New Roman"/>
              </a:rPr>
              <a:t>l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-170" dirty="0">
                <a:solidFill>
                  <a:srgbClr val="374E58"/>
                </a:solidFill>
                <a:latin typeface="Times New Roman"/>
                <a:cs typeface="Times New Roman"/>
              </a:rPr>
              <a:t>l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m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t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s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o</a:t>
            </a:r>
            <a:r>
              <a:rPr sz="3500" spc="-190" dirty="0">
                <a:solidFill>
                  <a:srgbClr val="374E58"/>
                </a:solidFill>
                <a:latin typeface="Times New Roman"/>
                <a:cs typeface="Times New Roman"/>
              </a:rPr>
              <a:t>f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p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-125" dirty="0">
                <a:solidFill>
                  <a:srgbClr val="374E58"/>
                </a:solidFill>
                <a:latin typeface="Times New Roman"/>
                <a:cs typeface="Times New Roman"/>
              </a:rPr>
              <a:t>v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c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y</a:t>
            </a:r>
            <a:r>
              <a:rPr sz="3500" spc="-455" dirty="0">
                <a:solidFill>
                  <a:srgbClr val="374E58"/>
                </a:solidFill>
                <a:latin typeface="Times New Roman"/>
                <a:cs typeface="Times New Roman"/>
              </a:rPr>
              <a:t>,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b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u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t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-195" dirty="0">
                <a:solidFill>
                  <a:srgbClr val="374E58"/>
                </a:solidFill>
                <a:latin typeface="Times New Roman"/>
                <a:cs typeface="Times New Roman"/>
              </a:rPr>
              <a:t>f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u</a:t>
            </a:r>
            <a:r>
              <a:rPr sz="3500" spc="-165" dirty="0">
                <a:solidFill>
                  <a:srgbClr val="374E58"/>
                </a:solidFill>
                <a:latin typeface="Times New Roman"/>
                <a:cs typeface="Times New Roman"/>
              </a:rPr>
              <a:t>l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-170" dirty="0">
                <a:solidFill>
                  <a:srgbClr val="374E58"/>
                </a:solidFill>
                <a:latin typeface="Times New Roman"/>
                <a:cs typeface="Times New Roman"/>
              </a:rPr>
              <a:t>l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d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s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c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p</a:t>
            </a:r>
            <a:r>
              <a:rPr sz="3500" spc="140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g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5" dirty="0">
                <a:solidFill>
                  <a:srgbClr val="374E58"/>
                </a:solidFill>
                <a:latin typeface="Times New Roman"/>
                <a:cs typeface="Times New Roman"/>
              </a:rPr>
              <a:t>r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d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105" dirty="0">
                <a:solidFill>
                  <a:srgbClr val="374E58"/>
                </a:solidFill>
                <a:latin typeface="Times New Roman"/>
                <a:cs typeface="Times New Roman"/>
              </a:rPr>
              <a:t>n</a:t>
            </a:r>
            <a:r>
              <a:rPr sz="3500" spc="-455" dirty="0">
                <a:solidFill>
                  <a:srgbClr val="374E58"/>
                </a:solidFill>
                <a:latin typeface="Times New Roman"/>
                <a:cs typeface="Times New Roman"/>
              </a:rPr>
              <a:t>,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s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m</a:t>
            </a:r>
            <a:r>
              <a:rPr sz="3500" spc="140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-125" dirty="0">
                <a:solidFill>
                  <a:srgbClr val="374E58"/>
                </a:solidFill>
                <a:latin typeface="Times New Roman"/>
                <a:cs typeface="Times New Roman"/>
              </a:rPr>
              <a:t>x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q</a:t>
            </a:r>
            <a:r>
              <a:rPr sz="3500" spc="75" dirty="0">
                <a:solidFill>
                  <a:srgbClr val="374E58"/>
                </a:solidFill>
                <a:latin typeface="Times New Roman"/>
                <a:cs typeface="Times New Roman"/>
              </a:rPr>
              <a:t>u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s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t</a:t>
            </a:r>
            <a:r>
              <a:rPr sz="3500" spc="140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dirty="0">
                <a:solidFill>
                  <a:srgbClr val="374E58"/>
                </a:solidFill>
                <a:latin typeface="Times New Roman"/>
                <a:cs typeface="Times New Roman"/>
              </a:rPr>
              <a:t>	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d</a:t>
            </a:r>
            <a:r>
              <a:rPr sz="3500" spc="135" dirty="0">
                <a:solidFill>
                  <a:srgbClr val="374E58"/>
                </a:solidFill>
                <a:latin typeface="Times New Roman"/>
                <a:cs typeface="Times New Roman"/>
              </a:rPr>
              <a:t>e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s</a:t>
            </a:r>
            <a:r>
              <a:rPr sz="3500" spc="-100" dirty="0">
                <a:solidFill>
                  <a:srgbClr val="374E58"/>
                </a:solidFill>
                <a:latin typeface="Times New Roman"/>
                <a:cs typeface="Times New Roman"/>
              </a:rPr>
              <a:t>i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g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n 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philosophy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into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interior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designing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aspect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to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5" dirty="0">
                <a:solidFill>
                  <a:srgbClr val="374E58"/>
                </a:solidFill>
                <a:latin typeface="Times New Roman"/>
                <a:cs typeface="Times New Roman"/>
              </a:rPr>
              <a:t>achieve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5" dirty="0">
                <a:solidFill>
                  <a:srgbClr val="374E58"/>
                </a:solidFill>
                <a:latin typeface="Times New Roman"/>
                <a:cs typeface="Times New Roman"/>
              </a:rPr>
              <a:t>a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cohesive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look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from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exterior</a:t>
            </a:r>
            <a:r>
              <a:rPr sz="3500" spc="19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to</a:t>
            </a:r>
            <a:endParaRPr sz="3500" dirty="0">
              <a:latin typeface="Times New Roman"/>
              <a:cs typeface="Times New Roman"/>
            </a:endParaRPr>
          </a:p>
          <a:p>
            <a:pPr marL="38100">
              <a:lnSpc>
                <a:spcPts val="5475"/>
              </a:lnSpc>
            </a:pPr>
            <a:r>
              <a:rPr lang="en-US" sz="3500" spc="-220" dirty="0" err="1">
                <a:solidFill>
                  <a:srgbClr val="374E58"/>
                </a:solidFill>
                <a:latin typeface="Times New Roman"/>
                <a:cs typeface="Times New Roman"/>
              </a:rPr>
              <a:t>interiors</a:t>
            </a:r>
            <a:r>
              <a:rPr sz="3500" spc="-220" dirty="0" err="1">
                <a:solidFill>
                  <a:srgbClr val="374E58"/>
                </a:solidFill>
                <a:latin typeface="Times New Roman"/>
                <a:cs typeface="Times New Roman"/>
              </a:rPr>
              <a:t>.</a:t>
            </a:r>
            <a:r>
              <a:rPr sz="9750" spc="-330" baseline="-29059" dirty="0" err="1">
                <a:solidFill>
                  <a:srgbClr val="F2F4E7"/>
                </a:solidFill>
                <a:latin typeface="Times New Roman"/>
                <a:cs typeface="Times New Roman"/>
              </a:rPr>
              <a:t>HOTELS</a:t>
            </a:r>
            <a:endParaRPr sz="9750" baseline="-29059" dirty="0">
              <a:latin typeface="Times New Roman"/>
              <a:cs typeface="Times New Roman"/>
            </a:endParaRPr>
          </a:p>
          <a:p>
            <a:pPr marL="38100" marR="30480">
              <a:lnSpc>
                <a:spcPct val="116100"/>
              </a:lnSpc>
              <a:spcBef>
                <a:spcPts val="2940"/>
              </a:spcBef>
            </a:pPr>
            <a:r>
              <a:rPr sz="3500" spc="-10" dirty="0">
                <a:solidFill>
                  <a:srgbClr val="374E58"/>
                </a:solidFill>
                <a:latin typeface="Times New Roman"/>
                <a:cs typeface="Times New Roman"/>
              </a:rPr>
              <a:t>Personalized</a:t>
            </a:r>
            <a:r>
              <a:rPr sz="3500" spc="37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service</a:t>
            </a:r>
            <a:r>
              <a:rPr sz="3500" spc="3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provided</a:t>
            </a:r>
            <a:r>
              <a:rPr sz="3500" spc="3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by</a:t>
            </a:r>
            <a:r>
              <a:rPr sz="3500" spc="3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</a:t>
            </a:r>
            <a:r>
              <a:rPr sz="3500" spc="3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0" dirty="0">
                <a:solidFill>
                  <a:srgbClr val="374E58"/>
                </a:solidFill>
                <a:latin typeface="Times New Roman"/>
                <a:cs typeface="Times New Roman"/>
              </a:rPr>
              <a:t>staffs</a:t>
            </a:r>
            <a:r>
              <a:rPr sz="3500" spc="3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5" dirty="0">
                <a:solidFill>
                  <a:srgbClr val="374E58"/>
                </a:solidFill>
                <a:latin typeface="Times New Roman"/>
                <a:cs typeface="Times New Roman"/>
              </a:rPr>
              <a:t>goes</a:t>
            </a:r>
            <a:r>
              <a:rPr sz="3500" spc="37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above</a:t>
            </a:r>
            <a:r>
              <a:rPr sz="3500" spc="3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60" dirty="0">
                <a:solidFill>
                  <a:srgbClr val="374E58"/>
                </a:solidFill>
                <a:latin typeface="Times New Roman"/>
                <a:cs typeface="Times New Roman"/>
              </a:rPr>
              <a:t>and</a:t>
            </a:r>
            <a:r>
              <a:rPr sz="3500" spc="3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beyond</a:t>
            </a:r>
            <a:r>
              <a:rPr sz="3500" spc="3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0" dirty="0">
                <a:solidFill>
                  <a:srgbClr val="374E58"/>
                </a:solidFill>
                <a:latin typeface="Times New Roman"/>
                <a:cs typeface="Times New Roman"/>
              </a:rPr>
              <a:t>satisfying</a:t>
            </a:r>
            <a:r>
              <a:rPr sz="3500" spc="3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</a:t>
            </a:r>
            <a:r>
              <a:rPr sz="3500" spc="37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guest </a:t>
            </a:r>
            <a:r>
              <a:rPr sz="3500" spc="-86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00" dirty="0">
                <a:solidFill>
                  <a:srgbClr val="374E58"/>
                </a:solidFill>
                <a:latin typeface="Times New Roman"/>
                <a:cs typeface="Times New Roman"/>
              </a:rPr>
              <a:t>needs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55" dirty="0">
                <a:solidFill>
                  <a:srgbClr val="374E58"/>
                </a:solidFill>
                <a:latin typeface="Times New Roman"/>
                <a:cs typeface="Times New Roman"/>
              </a:rPr>
              <a:t>becomes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another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utmost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point </a:t>
            </a:r>
            <a:r>
              <a:rPr sz="3500" spc="50" dirty="0">
                <a:solidFill>
                  <a:srgbClr val="374E58"/>
                </a:solidFill>
                <a:latin typeface="Times New Roman"/>
                <a:cs typeface="Times New Roman"/>
              </a:rPr>
              <a:t>to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5" dirty="0">
                <a:solidFill>
                  <a:srgbClr val="374E58"/>
                </a:solidFill>
                <a:latin typeface="Times New Roman"/>
                <a:cs typeface="Times New Roman"/>
              </a:rPr>
              <a:t>distinguish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35" dirty="0">
                <a:solidFill>
                  <a:srgbClr val="374E58"/>
                </a:solidFill>
                <a:latin typeface="Times New Roman"/>
                <a:cs typeface="Times New Roman"/>
              </a:rPr>
              <a:t>from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70" dirty="0">
                <a:solidFill>
                  <a:srgbClr val="374E58"/>
                </a:solidFill>
                <a:latin typeface="Times New Roman"/>
                <a:cs typeface="Times New Roman"/>
              </a:rPr>
              <a:t>other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" dirty="0">
                <a:solidFill>
                  <a:srgbClr val="374E58"/>
                </a:solidFill>
                <a:latin typeface="Times New Roman"/>
                <a:cs typeface="Times New Roman"/>
              </a:rPr>
              <a:t>Suites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or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40" dirty="0">
                <a:solidFill>
                  <a:srgbClr val="374E58"/>
                </a:solidFill>
                <a:latin typeface="Times New Roman"/>
                <a:cs typeface="Times New Roman"/>
              </a:rPr>
              <a:t>Villas.</a:t>
            </a:r>
            <a:endParaRPr sz="35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780" y="1022228"/>
            <a:ext cx="14763750" cy="1762125"/>
          </a:xfrm>
          <a:custGeom>
            <a:avLst/>
            <a:gdLst/>
            <a:ahLst/>
            <a:cxnLst/>
            <a:rect l="l" t="t" r="r" b="b"/>
            <a:pathLst>
              <a:path w="14763750" h="1762125">
                <a:moveTo>
                  <a:pt x="14763589" y="1762124"/>
                </a:moveTo>
                <a:lnTo>
                  <a:pt x="0" y="1762124"/>
                </a:lnTo>
                <a:lnTo>
                  <a:pt x="0" y="0"/>
                </a:lnTo>
                <a:lnTo>
                  <a:pt x="14763589" y="0"/>
                </a:lnTo>
                <a:lnTo>
                  <a:pt x="14763589" y="1762124"/>
                </a:lnTo>
                <a:close/>
              </a:path>
            </a:pathLst>
          </a:custGeom>
          <a:solidFill>
            <a:srgbClr val="6E9177">
              <a:alpha val="6470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9258305"/>
            <a:ext cx="18288000" cy="533400"/>
          </a:xfrm>
          <a:custGeom>
            <a:avLst/>
            <a:gdLst/>
            <a:ahLst/>
            <a:cxnLst/>
            <a:rect l="l" t="t" r="r" b="b"/>
            <a:pathLst>
              <a:path w="18288000" h="533400">
                <a:moveTo>
                  <a:pt x="18287998" y="533399"/>
                </a:moveTo>
                <a:lnTo>
                  <a:pt x="0" y="5333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533399"/>
                </a:lnTo>
                <a:close/>
              </a:path>
            </a:pathLst>
          </a:custGeom>
          <a:solidFill>
            <a:srgbClr val="6E9177">
              <a:alpha val="2470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25078" y="428563"/>
            <a:ext cx="3165922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500" spc="130" dirty="0"/>
              <a:t>OUR BRANDS</a:t>
            </a:r>
            <a:endParaRPr sz="3500" dirty="0"/>
          </a:p>
        </p:txBody>
      </p:sp>
      <p:sp>
        <p:nvSpPr>
          <p:cNvPr id="5" name="object 5"/>
          <p:cNvSpPr txBox="1"/>
          <p:nvPr/>
        </p:nvSpPr>
        <p:spPr>
          <a:xfrm>
            <a:off x="12052648" y="1577064"/>
            <a:ext cx="195643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500" spc="-390" dirty="0">
                <a:solidFill>
                  <a:srgbClr val="FFFFFF"/>
                </a:solidFill>
                <a:latin typeface="Times New Roman"/>
                <a:cs typeface="Times New Roman"/>
              </a:rPr>
              <a:t>ESSENTIAL</a:t>
            </a:r>
            <a:endParaRPr sz="3500" dirty="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12185" y="9194867"/>
            <a:ext cx="1098867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spc="-130" dirty="0">
                <a:solidFill>
                  <a:srgbClr val="374E58"/>
                </a:solidFill>
                <a:latin typeface="Times New Roman"/>
                <a:cs typeface="Times New Roman"/>
              </a:rPr>
              <a:t>“Simplicity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5" dirty="0">
                <a:solidFill>
                  <a:srgbClr val="374E58"/>
                </a:solidFill>
                <a:latin typeface="Times New Roman"/>
                <a:cs typeface="Times New Roman"/>
              </a:rPr>
              <a:t>is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90" dirty="0">
                <a:solidFill>
                  <a:srgbClr val="374E58"/>
                </a:solidFill>
                <a:latin typeface="Times New Roman"/>
                <a:cs typeface="Times New Roman"/>
              </a:rPr>
              <a:t>the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10" dirty="0">
                <a:solidFill>
                  <a:srgbClr val="374E58"/>
                </a:solidFill>
                <a:latin typeface="Times New Roman"/>
                <a:cs typeface="Times New Roman"/>
              </a:rPr>
              <a:t>intimate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sophistication”</a:t>
            </a:r>
            <a:r>
              <a:rPr sz="3500" spc="3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25" dirty="0">
                <a:solidFill>
                  <a:srgbClr val="374E58"/>
                </a:solidFill>
                <a:latin typeface="Times New Roman"/>
                <a:cs typeface="Times New Roman"/>
              </a:rPr>
              <a:t>-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5" dirty="0">
                <a:solidFill>
                  <a:srgbClr val="374E58"/>
                </a:solidFill>
                <a:latin typeface="Times New Roman"/>
                <a:cs typeface="Times New Roman"/>
              </a:rPr>
              <a:t>Leonardo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40" dirty="0">
                <a:solidFill>
                  <a:srgbClr val="374E58"/>
                </a:solidFill>
                <a:latin typeface="Times New Roman"/>
                <a:cs typeface="Times New Roman"/>
              </a:rPr>
              <a:t>da</a:t>
            </a:r>
            <a:r>
              <a:rPr sz="3500" spc="35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120" dirty="0">
                <a:solidFill>
                  <a:srgbClr val="374E58"/>
                </a:solidFill>
                <a:latin typeface="Times New Roman"/>
                <a:cs typeface="Times New Roman"/>
              </a:rPr>
              <a:t>Vinci</a:t>
            </a:r>
            <a:endParaRPr sz="35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xfrm>
            <a:off x="989965" y="3846326"/>
            <a:ext cx="16308069" cy="373557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 marR="32384">
              <a:lnSpc>
                <a:spcPct val="116100"/>
              </a:lnSpc>
              <a:spcBef>
                <a:spcPts val="95"/>
              </a:spcBef>
            </a:pPr>
            <a:r>
              <a:rPr lang="en-ID" dirty="0"/>
              <a:t>Compact and yet intimate situated in a fashionable prime location. It is held in Chick – Design décor with a personal note to create a unique character withe a sense of intimacy and privacy to distinguish itself from other hotel brands.</a:t>
            </a:r>
          </a:p>
          <a:p>
            <a:pPr marL="38100" marR="32384">
              <a:lnSpc>
                <a:spcPct val="116100"/>
              </a:lnSpc>
              <a:spcBef>
                <a:spcPts val="95"/>
              </a:spcBef>
            </a:pPr>
            <a:endParaRPr lang="en-ID" spc="25" dirty="0"/>
          </a:p>
          <a:p>
            <a:pPr marL="38100" marR="32384">
              <a:lnSpc>
                <a:spcPct val="116100"/>
              </a:lnSpc>
              <a:spcBef>
                <a:spcPts val="95"/>
              </a:spcBef>
            </a:pPr>
            <a:r>
              <a:rPr lang="en-ID" dirty="0"/>
              <a:t>Being true to its origin concept, our hotels provides a great and ultra personalized service for its distinguished guests.</a:t>
            </a:r>
            <a:endParaRPr spc="25" dirty="0"/>
          </a:p>
        </p:txBody>
      </p:sp>
      <p:sp>
        <p:nvSpPr>
          <p:cNvPr id="8" name="object 8"/>
          <p:cNvSpPr txBox="1"/>
          <p:nvPr/>
        </p:nvSpPr>
        <p:spPr>
          <a:xfrm>
            <a:off x="1029841" y="1319889"/>
            <a:ext cx="4331970" cy="2155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89405" algn="ctr">
              <a:lnSpc>
                <a:spcPct val="100000"/>
              </a:lnSpc>
              <a:spcBef>
                <a:spcPts val="100"/>
              </a:spcBef>
            </a:pPr>
            <a:r>
              <a:rPr lang="en-US" sz="6500" spc="-595" dirty="0">
                <a:solidFill>
                  <a:srgbClr val="F2F4E7"/>
                </a:solidFill>
                <a:latin typeface="Times New Roman"/>
                <a:cs typeface="Times New Roman"/>
              </a:rPr>
              <a:t>HOTELS</a:t>
            </a:r>
            <a:endParaRPr sz="65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4765"/>
              </a:spcBef>
            </a:pPr>
            <a:r>
              <a:rPr sz="3500" spc="-40" dirty="0">
                <a:solidFill>
                  <a:srgbClr val="374E58"/>
                </a:solidFill>
                <a:latin typeface="Times New Roman"/>
                <a:cs typeface="Times New Roman"/>
              </a:rPr>
              <a:t>Hotels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90" dirty="0">
                <a:solidFill>
                  <a:srgbClr val="374E58"/>
                </a:solidFill>
                <a:latin typeface="Times New Roman"/>
                <a:cs typeface="Times New Roman"/>
              </a:rPr>
              <a:t>Brand</a:t>
            </a:r>
            <a:r>
              <a:rPr sz="3500" spc="20" dirty="0">
                <a:solidFill>
                  <a:srgbClr val="374E58"/>
                </a:solidFill>
                <a:latin typeface="Times New Roman"/>
                <a:cs typeface="Times New Roman"/>
              </a:rPr>
              <a:t> </a:t>
            </a:r>
            <a:r>
              <a:rPr sz="3500" spc="-25" dirty="0">
                <a:solidFill>
                  <a:srgbClr val="374E58"/>
                </a:solidFill>
                <a:latin typeface="Times New Roman"/>
                <a:cs typeface="Times New Roman"/>
              </a:rPr>
              <a:t>Identity</a:t>
            </a:r>
            <a:endParaRPr sz="35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</TotalTime>
  <Words>577</Words>
  <Application>Microsoft Office PowerPoint</Application>
  <PresentationFormat>Custom</PresentationFormat>
  <Paragraphs>70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Times New Roman</vt:lpstr>
      <vt:lpstr>Office Theme</vt:lpstr>
      <vt:lpstr>MIH</vt:lpstr>
      <vt:lpstr>ABOUT  US</vt:lpstr>
      <vt:lpstr>VISION, MISSION, AND VALUES</vt:lpstr>
      <vt:lpstr>OUR ORGANIZATION CHART</vt:lpstr>
      <vt:lpstr>OUR SERVICE</vt:lpstr>
      <vt:lpstr>OUR BRANDS</vt:lpstr>
      <vt:lpstr>OUR BRANDS</vt:lpstr>
      <vt:lpstr>OUR BRANDS</vt:lpstr>
      <vt:lpstr>OUR BRANDS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mih</dc:title>
  <dc:creator>Doughminan</dc:creator>
  <cp:keywords>DAE7GOyS8e4,BAEhL-hx3tg</cp:keywords>
  <cp:lastModifiedBy>Ode</cp:lastModifiedBy>
  <cp:revision>6</cp:revision>
  <dcterms:created xsi:type="dcterms:W3CDTF">2022-03-16T13:11:28Z</dcterms:created>
  <dcterms:modified xsi:type="dcterms:W3CDTF">2022-07-31T13:23:01Z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2022-03-16T00:00:00Z</vt:filetime>
  </property>
  <property fmtid="{D5CDD505-2E9C-101B-9397-08002B2CF9AE}" pid="3" name="Creator">
    <vt:lpwstr>Canva</vt:lpwstr>
  </property>
  <property fmtid="{D5CDD505-2E9C-101B-9397-08002B2CF9AE}" pid="4" name="LastSaved">
    <vt:filetime>2022-03-16T00:00:00Z</vt:filetime>
  </property>
</Properties>
</file>